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61" r:id="rId4"/>
    <p:sldId id="262" r:id="rId5"/>
    <p:sldId id="263" r:id="rId6"/>
    <p:sldId id="269" r:id="rId7"/>
    <p:sldId id="270" r:id="rId8"/>
    <p:sldId id="271" r:id="rId9"/>
    <p:sldId id="267" r:id="rId10"/>
    <p:sldId id="265" r:id="rId11"/>
    <p:sldId id="264" r:id="rId1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8E473A-284D-4892-BB99-C0A538FAA8F1}" v="62" dt="2019-03-07T14:57:32.867"/>
    <p1510:client id="{1D4FE2C7-88EC-4897-A9BA-AB2870E9CE7A}" v="2" dt="2019-03-07T15:25:44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125" d="100"/>
          <a:sy n="125" d="100"/>
        </p:scale>
        <p:origin x="144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ha Jämsä" userId="a483cc4a-3bdc-4022-a4ee-58db076ca864" providerId="ADAL" clId="{1D4FE2C7-88EC-4897-A9BA-AB2870E9CE7A}"/>
    <pc:docChg chg="undo modSld">
      <pc:chgData name="Juha Jämsä" userId="a483cc4a-3bdc-4022-a4ee-58db076ca864" providerId="ADAL" clId="{1D4FE2C7-88EC-4897-A9BA-AB2870E9CE7A}" dt="2019-03-07T15:27:48.266" v="72" actId="20577"/>
      <pc:docMkLst>
        <pc:docMk/>
      </pc:docMkLst>
      <pc:sldChg chg="modSp">
        <pc:chgData name="Juha Jämsä" userId="a483cc4a-3bdc-4022-a4ee-58db076ca864" providerId="ADAL" clId="{1D4FE2C7-88EC-4897-A9BA-AB2870E9CE7A}" dt="2019-03-07T15:27:48.266" v="72" actId="20577"/>
        <pc:sldMkLst>
          <pc:docMk/>
          <pc:sldMk cId="1303154338" sldId="264"/>
        </pc:sldMkLst>
        <pc:spChg chg="mod">
          <ac:chgData name="Juha Jämsä" userId="a483cc4a-3bdc-4022-a4ee-58db076ca864" providerId="ADAL" clId="{1D4FE2C7-88EC-4897-A9BA-AB2870E9CE7A}" dt="2019-03-07T15:27:48.266" v="72" actId="20577"/>
          <ac:spMkLst>
            <pc:docMk/>
            <pc:sldMk cId="1303154338" sldId="264"/>
            <ac:spMk id="2" creationId="{F7E5B3A0-5D2F-4552-B957-41E786D440BE}"/>
          </ac:spMkLst>
        </pc:spChg>
        <pc:spChg chg="mod">
          <ac:chgData name="Juha Jämsä" userId="a483cc4a-3bdc-4022-a4ee-58db076ca864" providerId="ADAL" clId="{1D4FE2C7-88EC-4897-A9BA-AB2870E9CE7A}" dt="2019-03-07T15:25:41.225" v="49" actId="207"/>
          <ac:spMkLst>
            <pc:docMk/>
            <pc:sldMk cId="1303154338" sldId="264"/>
            <ac:spMk id="3" creationId="{B23DC3F6-3CF6-43DF-8AD0-45CC065DF7F5}"/>
          </ac:spMkLst>
        </pc:spChg>
      </pc:sldChg>
      <pc:sldChg chg="modSp">
        <pc:chgData name="Juha Jämsä" userId="a483cc4a-3bdc-4022-a4ee-58db076ca864" providerId="ADAL" clId="{1D4FE2C7-88EC-4897-A9BA-AB2870E9CE7A}" dt="2019-03-07T15:23:52.334" v="46" actId="20577"/>
        <pc:sldMkLst>
          <pc:docMk/>
          <pc:sldMk cId="2614850793" sldId="269"/>
        </pc:sldMkLst>
        <pc:spChg chg="mod">
          <ac:chgData name="Juha Jämsä" userId="a483cc4a-3bdc-4022-a4ee-58db076ca864" providerId="ADAL" clId="{1D4FE2C7-88EC-4897-A9BA-AB2870E9CE7A}" dt="2019-03-07T15:23:52.334" v="46" actId="20577"/>
          <ac:spMkLst>
            <pc:docMk/>
            <pc:sldMk cId="2614850793" sldId="269"/>
            <ac:spMk id="3" creationId="{5472BDF7-17E8-4084-8DD3-CC6928DADDAC}"/>
          </ac:spMkLst>
        </pc:spChg>
      </pc:sldChg>
      <pc:sldChg chg="modSp">
        <pc:chgData name="Juha Jämsä" userId="a483cc4a-3bdc-4022-a4ee-58db076ca864" providerId="ADAL" clId="{1D4FE2C7-88EC-4897-A9BA-AB2870E9CE7A}" dt="2019-03-07T15:26:38.336" v="66" actId="20577"/>
        <pc:sldMkLst>
          <pc:docMk/>
          <pc:sldMk cId="3992027221" sldId="270"/>
        </pc:sldMkLst>
        <pc:spChg chg="mod">
          <ac:chgData name="Juha Jämsä" userId="a483cc4a-3bdc-4022-a4ee-58db076ca864" providerId="ADAL" clId="{1D4FE2C7-88EC-4897-A9BA-AB2870E9CE7A}" dt="2019-03-07T15:26:38.336" v="66" actId="20577"/>
          <ac:spMkLst>
            <pc:docMk/>
            <pc:sldMk cId="3992027221" sldId="270"/>
            <ac:spMk id="14" creationId="{8D1FA1BB-3A92-4F66-889C-7E0388DFE3F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64105-5997-486A-B645-4863056B2C3F}" type="datetimeFigureOut">
              <a:rPr lang="fi-FI" smtClean="0"/>
              <a:t>7.3.2019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CD9AA-A237-4546-B275-36F6582C99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30672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96ECE-14AE-480E-95D9-9F40815EEDFA}" type="datetimeFigureOut">
              <a:rPr lang="fi-FI" smtClean="0"/>
              <a:pPr/>
              <a:t>7.3.2019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C5DB2-1344-48D7-8C43-A4AAE5AE51E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82824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85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CE3C-739D-483B-9477-1F946F64A142}" type="datetime1">
              <a:rPr lang="fi-FI" smtClean="0"/>
              <a:t>7.3.2019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Sateenkaariperheet ry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C368-170F-4AE0-88F7-A503BF41DE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DA34-F441-4D06-A07A-4131676CE6C6}" type="datetime1">
              <a:rPr lang="fi-FI" smtClean="0"/>
              <a:t>7.3.2019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Sateenkaariperheet ry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C368-170F-4AE0-88F7-A503BF41DE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E735-63A1-480F-B09C-9F280E64DD5E}" type="datetime1">
              <a:rPr lang="fi-FI" smtClean="0"/>
              <a:t>7.3.2019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Sateenkaariperheet ry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C368-170F-4AE0-88F7-A503BF41DE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9D16-179C-4F49-9413-ACD7B37F19D1}" type="datetime1">
              <a:rPr lang="fi-FI" smtClean="0"/>
              <a:t>7.3.2019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Sateenkaariperheet ry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C368-170F-4AE0-88F7-A503BF41DE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1BF7-AC61-44CD-94FD-F7EED3217FF0}" type="datetime1">
              <a:rPr lang="fi-FI" smtClean="0"/>
              <a:t>7.3.2019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Sateenkaariperheet ry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C368-170F-4AE0-88F7-A503BF41DE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4DAF-3C91-4686-B3FF-9E0008D7AF53}" type="datetime1">
              <a:rPr lang="fi-FI" smtClean="0"/>
              <a:t>7.3.2019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Sateenkaariperheet ry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C368-170F-4AE0-88F7-A503BF41DE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A71E-6824-407E-80E3-A03923CE8BE4}" type="datetime1">
              <a:rPr lang="fi-FI" smtClean="0"/>
              <a:t>7.3.2019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Sateenkaariperheet ry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C368-170F-4AE0-88F7-A503BF41DE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CEB-B675-4559-B1DF-47AFABF246CD}" type="datetime1">
              <a:rPr lang="fi-FI" smtClean="0"/>
              <a:t>7.3.2019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Sateenkaariperheet ry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C368-170F-4AE0-88F7-A503BF41DE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9735-B192-4899-AEA7-143DE78168BE}" type="datetime1">
              <a:rPr lang="fi-FI" smtClean="0"/>
              <a:t>7.3.2019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Sateenkaariperheet ry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C368-170F-4AE0-88F7-A503BF41DE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D610-5D2B-44E6-9879-FAC7DD4E8E02}" type="datetime1">
              <a:rPr lang="fi-FI" smtClean="0"/>
              <a:t>7.3.2019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Sateenkaariperheet ry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C368-170F-4AE0-88F7-A503BF41DE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C72F-67AE-4C1D-8E26-2E892BEEAB7A}" type="datetime1">
              <a:rPr lang="fi-FI" smtClean="0"/>
              <a:t>7.3.2019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Sateenkaariperheet ry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C368-170F-4AE0-88F7-A503BF41DE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01D26-42DC-428A-BD59-6485BAE5DCF6}" type="datetime1">
              <a:rPr lang="fi-FI" smtClean="0"/>
              <a:t>7.3.2019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Sateenkaariperheet ry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4C368-170F-4AE0-88F7-A503BF41DE9F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Framing and organizing our work as rights of the child advocacy 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– the case of Rainbow Families Finland</a:t>
            </a:r>
            <a:endParaRPr lang="fi-FI" sz="2400" dirty="0">
              <a:solidFill>
                <a:schemeClr val="tx2"/>
              </a:solidFill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7393860" y="467380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0E17B93-D741-4C18-992A-A68FDA024C77}" type="datetime1">
              <a:rPr lang="fi-FI" b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pPr/>
              <a:t>7.3.2019</a:t>
            </a:fld>
            <a:endParaRPr lang="fi-F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B84E9C-3A46-4FE1-8795-D4131605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Participation</a:t>
            </a:r>
            <a:r>
              <a:rPr lang="fi-FI" dirty="0"/>
              <a:t> of </a:t>
            </a:r>
            <a:r>
              <a:rPr lang="fi-FI" dirty="0" err="1"/>
              <a:t>Children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2D8E4C-94D8-4A6F-8F00-DC8E6A5C8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/>
          <a:lstStyle/>
          <a:p>
            <a:r>
              <a:rPr lang="fi-FI" dirty="0" err="1"/>
              <a:t>Study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well-being</a:t>
            </a:r>
            <a:r>
              <a:rPr lang="fi-FI" dirty="0"/>
              <a:t> of </a:t>
            </a:r>
            <a:r>
              <a:rPr lang="fi-FI" dirty="0" err="1"/>
              <a:t>children</a:t>
            </a:r>
            <a:r>
              <a:rPr lang="fi-FI" dirty="0"/>
              <a:t> (n=106)</a:t>
            </a:r>
          </a:p>
          <a:p>
            <a:r>
              <a:rPr lang="fi-FI" dirty="0" err="1"/>
              <a:t>Surveys</a:t>
            </a:r>
            <a:r>
              <a:rPr lang="fi-FI" dirty="0"/>
              <a:t> for </a:t>
            </a:r>
            <a:r>
              <a:rPr lang="fi-FI" dirty="0" err="1"/>
              <a:t>children</a:t>
            </a:r>
            <a:endParaRPr lang="fi-FI" dirty="0"/>
          </a:p>
          <a:p>
            <a:r>
              <a:rPr lang="fi-FI" dirty="0" err="1"/>
              <a:t>Kids</a:t>
            </a:r>
            <a:r>
              <a:rPr lang="fi-FI" dirty="0"/>
              <a:t> and </a:t>
            </a:r>
            <a:r>
              <a:rPr lang="fi-FI" dirty="0" err="1"/>
              <a:t>youth</a:t>
            </a:r>
            <a:r>
              <a:rPr lang="fi-FI" dirty="0"/>
              <a:t> </a:t>
            </a:r>
            <a:r>
              <a:rPr lang="fi-FI" dirty="0" err="1"/>
              <a:t>activities</a:t>
            </a:r>
            <a:r>
              <a:rPr lang="fi-FI" dirty="0"/>
              <a:t> </a:t>
            </a:r>
            <a:r>
              <a:rPr lang="fi-FI" dirty="0" err="1"/>
              <a:t>planned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themselves</a:t>
            </a:r>
            <a:endParaRPr lang="fi-FI" dirty="0"/>
          </a:p>
          <a:p>
            <a:r>
              <a:rPr lang="fi-FI" dirty="0" err="1"/>
              <a:t>Giving</a:t>
            </a:r>
            <a:r>
              <a:rPr lang="fi-FI" dirty="0"/>
              <a:t> </a:t>
            </a:r>
            <a:r>
              <a:rPr lang="fi-FI" dirty="0" err="1"/>
              <a:t>public</a:t>
            </a:r>
            <a:r>
              <a:rPr lang="fi-FI" dirty="0"/>
              <a:t> </a:t>
            </a:r>
            <a:r>
              <a:rPr lang="fi-FI" dirty="0" err="1"/>
              <a:t>voice</a:t>
            </a:r>
            <a:r>
              <a:rPr lang="fi-FI" dirty="0"/>
              <a:t> to </a:t>
            </a:r>
            <a:r>
              <a:rPr lang="fi-FI" dirty="0" err="1"/>
              <a:t>experiences</a:t>
            </a:r>
            <a:r>
              <a:rPr lang="fi-FI" dirty="0"/>
              <a:t> of </a:t>
            </a:r>
            <a:r>
              <a:rPr lang="fi-FI" dirty="0" err="1"/>
              <a:t>children</a:t>
            </a:r>
            <a:r>
              <a:rPr lang="fi-FI" dirty="0"/>
              <a:t> </a:t>
            </a:r>
            <a:r>
              <a:rPr lang="fi-FI" dirty="0" err="1"/>
              <a:t>raised</a:t>
            </a:r>
            <a:r>
              <a:rPr lang="fi-FI" dirty="0"/>
              <a:t> in </a:t>
            </a:r>
            <a:r>
              <a:rPr lang="fi-FI" dirty="0" err="1"/>
              <a:t>rainbow</a:t>
            </a:r>
            <a:r>
              <a:rPr lang="fi-FI" dirty="0"/>
              <a:t> </a:t>
            </a:r>
            <a:r>
              <a:rPr lang="fi-FI" dirty="0" err="1"/>
              <a:t>families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7618505-6713-4034-A13F-E929176E5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72816"/>
            <a:ext cx="3113524" cy="432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88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E5B3A0-5D2F-4552-B957-41E786D44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Children’s</a:t>
            </a:r>
            <a:r>
              <a:rPr lang="fi-FI" dirty="0"/>
              <a:t> Rights</a:t>
            </a:r>
            <a:br>
              <a:rPr lang="fi-FI" dirty="0"/>
            </a:br>
            <a:r>
              <a:rPr lang="fi-FI" dirty="0"/>
              <a:t>= </a:t>
            </a:r>
            <a:r>
              <a:rPr lang="fi-FI" dirty="0" err="1"/>
              <a:t>Adults</a:t>
            </a:r>
            <a:r>
              <a:rPr lang="fi-FI" dirty="0"/>
              <a:t>’ </a:t>
            </a:r>
            <a:r>
              <a:rPr lang="fi-FI" dirty="0" err="1"/>
              <a:t>Responsibilities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3DC3F6-3CF6-43DF-8AD0-45CC065DF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i-FI" dirty="0" err="1"/>
              <a:t>Helping</a:t>
            </a:r>
            <a:r>
              <a:rPr lang="fi-FI" dirty="0"/>
              <a:t> </a:t>
            </a:r>
            <a:r>
              <a:rPr lang="fi-FI" dirty="0" err="1"/>
              <a:t>parents</a:t>
            </a:r>
            <a:r>
              <a:rPr lang="fi-FI" dirty="0"/>
              <a:t> in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duty</a:t>
            </a:r>
            <a:r>
              <a:rPr lang="fi-FI" dirty="0"/>
              <a:t> to </a:t>
            </a:r>
            <a:r>
              <a:rPr lang="fi-FI" dirty="0" err="1"/>
              <a:t>ensure</a:t>
            </a:r>
            <a:r>
              <a:rPr lang="fi-FI" dirty="0"/>
              <a:t> </a:t>
            </a:r>
            <a:r>
              <a:rPr lang="fi-FI" dirty="0" err="1"/>
              <a:t>children’s</a:t>
            </a:r>
            <a:r>
              <a:rPr lang="fi-FI" dirty="0"/>
              <a:t> </a:t>
            </a:r>
            <a:r>
              <a:rPr lang="fi-FI" dirty="0" err="1"/>
              <a:t>rights</a:t>
            </a:r>
            <a:r>
              <a:rPr lang="fi-FI" dirty="0"/>
              <a:t>:</a:t>
            </a:r>
          </a:p>
          <a:p>
            <a:r>
              <a:rPr lang="fi-FI" dirty="0" err="1"/>
              <a:t>Parenthood</a:t>
            </a:r>
            <a:r>
              <a:rPr lang="fi-FI" dirty="0"/>
              <a:t> </a:t>
            </a:r>
            <a:r>
              <a:rPr lang="fi-FI" dirty="0" err="1"/>
              <a:t>Couching</a:t>
            </a:r>
            <a:r>
              <a:rPr lang="fi-FI" dirty="0"/>
              <a:t> to </a:t>
            </a:r>
            <a:r>
              <a:rPr lang="fi-FI" dirty="0" err="1"/>
              <a:t>secure</a:t>
            </a:r>
            <a:r>
              <a:rPr lang="fi-FI" dirty="0"/>
              <a:t> </a:t>
            </a:r>
            <a:r>
              <a:rPr lang="fi-FI" dirty="0" err="1"/>
              <a:t>legal</a:t>
            </a:r>
            <a:r>
              <a:rPr lang="fi-FI" dirty="0"/>
              <a:t> and </a:t>
            </a:r>
            <a:r>
              <a:rPr lang="fi-FI" dirty="0" err="1"/>
              <a:t>psychological</a:t>
            </a:r>
            <a:r>
              <a:rPr lang="fi-FI" dirty="0"/>
              <a:t> </a:t>
            </a:r>
            <a:r>
              <a:rPr lang="fi-FI" dirty="0" err="1"/>
              <a:t>security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kids</a:t>
            </a:r>
            <a:endParaRPr lang="fi-FI" dirty="0"/>
          </a:p>
          <a:p>
            <a:r>
              <a:rPr lang="fi-FI" dirty="0"/>
              <a:t>Support for </a:t>
            </a:r>
            <a:r>
              <a:rPr lang="fi-FI" dirty="0" err="1"/>
              <a:t>parents</a:t>
            </a:r>
            <a:r>
              <a:rPr lang="fi-FI" dirty="0"/>
              <a:t> and </a:t>
            </a:r>
            <a:r>
              <a:rPr lang="fi-FI" dirty="0" err="1"/>
              <a:t>children</a:t>
            </a:r>
            <a:r>
              <a:rPr lang="fi-FI" dirty="0"/>
              <a:t> in </a:t>
            </a:r>
            <a:r>
              <a:rPr lang="fi-FI" dirty="0" err="1"/>
              <a:t>divorce</a:t>
            </a:r>
            <a:endParaRPr lang="fi-FI" dirty="0"/>
          </a:p>
          <a:p>
            <a:r>
              <a:rPr lang="fi-FI" dirty="0"/>
              <a:t>Support for </a:t>
            </a:r>
            <a:r>
              <a:rPr lang="fi-FI" dirty="0" err="1"/>
              <a:t>parents</a:t>
            </a:r>
            <a:r>
              <a:rPr lang="fi-FI" dirty="0"/>
              <a:t>’ </a:t>
            </a:r>
            <a:r>
              <a:rPr lang="fi-FI" dirty="0" err="1"/>
              <a:t>intimate</a:t>
            </a:r>
            <a:r>
              <a:rPr lang="fi-FI" dirty="0"/>
              <a:t> </a:t>
            </a:r>
            <a:r>
              <a:rPr lang="fi-FI" dirty="0" err="1"/>
              <a:t>relationships</a:t>
            </a:r>
            <a:endParaRPr lang="fi-FI" dirty="0"/>
          </a:p>
          <a:p>
            <a:r>
              <a:rPr lang="fi-FI" dirty="0" err="1"/>
              <a:t>Parenting</a:t>
            </a:r>
            <a:r>
              <a:rPr lang="fi-FI" dirty="0"/>
              <a:t> </a:t>
            </a:r>
            <a:r>
              <a:rPr lang="fi-FI" dirty="0" err="1"/>
              <a:t>skills</a:t>
            </a:r>
            <a:r>
              <a:rPr lang="fi-FI" dirty="0"/>
              <a:t> </a:t>
            </a:r>
            <a:r>
              <a:rPr lang="fi-FI" dirty="0" err="1"/>
              <a:t>trainings</a:t>
            </a:r>
            <a:r>
              <a:rPr lang="fi-FI" dirty="0"/>
              <a:t> and </a:t>
            </a:r>
            <a:r>
              <a:rPr lang="fi-FI" dirty="0" err="1"/>
              <a:t>groups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15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5050904" cy="4857403"/>
          </a:xfrm>
        </p:spPr>
        <p:txBody>
          <a:bodyPr/>
          <a:lstStyle/>
          <a:p>
            <a:pPr marL="0" indent="0" algn="ctr">
              <a:buNone/>
            </a:pPr>
            <a:r>
              <a:rPr lang="fi-FI" sz="4000" dirty="0"/>
              <a:t>Juha Jämsä</a:t>
            </a:r>
          </a:p>
          <a:p>
            <a:pPr marL="0" indent="0"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sz="2400" dirty="0" err="1"/>
              <a:t>Executive</a:t>
            </a:r>
            <a:r>
              <a:rPr lang="fi-FI" sz="2400" dirty="0"/>
              <a:t> </a:t>
            </a:r>
            <a:r>
              <a:rPr lang="fi-FI" sz="2400" dirty="0" err="1"/>
              <a:t>Director</a:t>
            </a:r>
            <a:endParaRPr lang="fi-FI" sz="2400" dirty="0"/>
          </a:p>
          <a:p>
            <a:pPr marL="0" indent="0" algn="ctr">
              <a:buNone/>
            </a:pPr>
            <a:r>
              <a:rPr lang="fi-FI" sz="2400" dirty="0" err="1"/>
              <a:t>Rainbow</a:t>
            </a:r>
            <a:r>
              <a:rPr lang="fi-FI" sz="2400" dirty="0"/>
              <a:t> </a:t>
            </a:r>
            <a:r>
              <a:rPr lang="fi-FI" sz="2400" dirty="0" err="1"/>
              <a:t>Families</a:t>
            </a:r>
            <a:r>
              <a:rPr lang="fi-FI" sz="2400" dirty="0"/>
              <a:t> Finland (Sateenkaariperheet ry)</a:t>
            </a:r>
          </a:p>
          <a:p>
            <a:pPr marL="0" indent="0" algn="ctr">
              <a:buNone/>
            </a:pPr>
            <a:r>
              <a:rPr lang="fi-FI" sz="2400" dirty="0"/>
              <a:t>juha.jamsa@sateenkaariperheet.fi</a:t>
            </a:r>
          </a:p>
          <a:p>
            <a:pPr marL="0" indent="0" algn="ctr">
              <a:buNone/>
            </a:pPr>
            <a:r>
              <a:rPr lang="fi-FI" sz="2400" dirty="0" err="1"/>
              <a:t>www.sateenkaariperheet.fi</a:t>
            </a:r>
            <a:endParaRPr lang="fi-FI" sz="2400" dirty="0"/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A3D7942-EC44-467F-9D51-C692D648CA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92" y="2132856"/>
            <a:ext cx="2358008" cy="35370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A051B7-94F9-4D92-B22C-AB7E637F4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Balancing</a:t>
            </a:r>
            <a:r>
              <a:rPr lang="fi-FI" dirty="0"/>
              <a:t> in (</a:t>
            </a:r>
            <a:r>
              <a:rPr lang="fi-FI" dirty="0" err="1"/>
              <a:t>lgbti</a:t>
            </a:r>
            <a:r>
              <a:rPr lang="fi-FI" dirty="0"/>
              <a:t>) </a:t>
            </a:r>
            <a:r>
              <a:rPr lang="fi-FI" dirty="0" err="1"/>
              <a:t>Family</a:t>
            </a:r>
            <a:r>
              <a:rPr lang="fi-FI" dirty="0"/>
              <a:t> </a:t>
            </a:r>
            <a:r>
              <a:rPr lang="fi-FI" dirty="0" err="1"/>
              <a:t>Associations</a:t>
            </a: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F46CB52-2C10-43DA-9D8B-95B31BC2D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394" y="1988840"/>
            <a:ext cx="3689211" cy="2317829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800A7A71-38E4-4692-8598-85C0D014C67B}"/>
              </a:ext>
            </a:extLst>
          </p:cNvPr>
          <p:cNvSpPr txBox="1"/>
          <p:nvPr/>
        </p:nvSpPr>
        <p:spPr>
          <a:xfrm>
            <a:off x="457200" y="1988840"/>
            <a:ext cx="1882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r>
              <a:rPr lang="fi-FI" dirty="0"/>
              <a:t>Rights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adults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Access to </a:t>
            </a:r>
            <a:r>
              <a:rPr lang="fi-FI" dirty="0" err="1"/>
              <a:t>parenthood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405E4A2-F079-41D0-8517-76A1C8DAAF9D}"/>
              </a:ext>
            </a:extLst>
          </p:cNvPr>
          <p:cNvSpPr txBox="1"/>
          <p:nvPr/>
        </p:nvSpPr>
        <p:spPr>
          <a:xfrm>
            <a:off x="6804248" y="1975267"/>
            <a:ext cx="1656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r>
              <a:rPr lang="fi-FI" dirty="0"/>
              <a:t>Rights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children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Access to </a:t>
            </a:r>
            <a:r>
              <a:rPr lang="fi-FI" dirty="0" err="1"/>
              <a:t>parental</a:t>
            </a:r>
            <a:r>
              <a:rPr lang="fi-FI" dirty="0"/>
              <a:t> </a:t>
            </a:r>
            <a:r>
              <a:rPr lang="fi-FI" dirty="0" err="1"/>
              <a:t>care</a:t>
            </a:r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1CAA15F-0F8C-4F3C-A75C-5B5DEE60E476}"/>
              </a:ext>
            </a:extLst>
          </p:cNvPr>
          <p:cNvSpPr txBox="1"/>
          <p:nvPr/>
        </p:nvSpPr>
        <p:spPr>
          <a:xfrm>
            <a:off x="452248" y="4568871"/>
            <a:ext cx="8003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>
                <a:solidFill>
                  <a:srgbClr val="C00000"/>
                </a:solidFill>
              </a:rPr>
              <a:t>Blame</a:t>
            </a:r>
            <a:r>
              <a:rPr lang="fi-FI" dirty="0">
                <a:solidFill>
                  <a:srgbClr val="C00000"/>
                </a:solidFill>
              </a:rPr>
              <a:t> </a:t>
            </a:r>
            <a:r>
              <a:rPr lang="fi-FI" dirty="0" err="1">
                <a:solidFill>
                  <a:srgbClr val="C00000"/>
                </a:solidFill>
              </a:rPr>
              <a:t>from</a:t>
            </a:r>
            <a:r>
              <a:rPr lang="fi-FI" dirty="0">
                <a:solidFill>
                  <a:srgbClr val="C00000"/>
                </a:solidFill>
              </a:rPr>
              <a:t> outside: </a:t>
            </a:r>
          </a:p>
          <a:p>
            <a:pPr algn="ctr"/>
            <a:r>
              <a:rPr lang="fi-FI" dirty="0"/>
              <a:t>to </a:t>
            </a:r>
            <a:r>
              <a:rPr lang="fi-FI" dirty="0" err="1"/>
              <a:t>selfishly</a:t>
            </a:r>
            <a:r>
              <a:rPr lang="fi-FI" dirty="0"/>
              <a:t> </a:t>
            </a:r>
            <a:r>
              <a:rPr lang="fi-FI" dirty="0" err="1"/>
              <a:t>require</a:t>
            </a:r>
            <a:r>
              <a:rPr lang="fi-FI" dirty="0"/>
              <a:t> (</a:t>
            </a:r>
            <a:r>
              <a:rPr lang="fi-FI" dirty="0" err="1"/>
              <a:t>reproduction</a:t>
            </a:r>
            <a:r>
              <a:rPr lang="fi-FI" dirty="0"/>
              <a:t>) </a:t>
            </a:r>
            <a:r>
              <a:rPr lang="fi-FI" dirty="0" err="1"/>
              <a:t>rights</a:t>
            </a:r>
            <a:r>
              <a:rPr lang="fi-FI" dirty="0"/>
              <a:t> for </a:t>
            </a:r>
            <a:r>
              <a:rPr lang="fi-FI" dirty="0" err="1"/>
              <a:t>lgbti</a:t>
            </a:r>
            <a:r>
              <a:rPr lang="fi-FI" dirty="0"/>
              <a:t> </a:t>
            </a:r>
            <a:r>
              <a:rPr lang="fi-FI" dirty="0" err="1"/>
              <a:t>adults</a:t>
            </a:r>
            <a:r>
              <a:rPr lang="fi-FI" dirty="0"/>
              <a:t> is to play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children</a:t>
            </a:r>
            <a:endParaRPr lang="fi-FI" dirty="0"/>
          </a:p>
          <a:p>
            <a:pPr algn="ctr"/>
            <a:endParaRPr lang="fi-FI" dirty="0"/>
          </a:p>
          <a:p>
            <a:pPr algn="ctr"/>
            <a:r>
              <a:rPr lang="fi-FI" dirty="0" err="1">
                <a:solidFill>
                  <a:srgbClr val="C00000"/>
                </a:solidFill>
              </a:rPr>
              <a:t>Reality</a:t>
            </a:r>
            <a:r>
              <a:rPr lang="fi-FI" dirty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fi-FI" dirty="0" err="1"/>
              <a:t>associations</a:t>
            </a:r>
            <a:r>
              <a:rPr lang="fi-FI" dirty="0"/>
              <a:t> </a:t>
            </a:r>
            <a:r>
              <a:rPr lang="fi-FI" dirty="0" err="1"/>
              <a:t>founded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parents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protection</a:t>
            </a:r>
            <a:r>
              <a:rPr lang="fi-FI" dirty="0"/>
              <a:t> of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existing</a:t>
            </a:r>
            <a:r>
              <a:rPr lang="fi-FI" dirty="0"/>
              <a:t> </a:t>
            </a:r>
            <a:r>
              <a:rPr lang="fi-FI" dirty="0" err="1"/>
              <a:t>kids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212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370512-06E1-4D76-BAA0-CFD81950A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Placing</a:t>
            </a:r>
            <a:r>
              <a:rPr lang="fi-FI" dirty="0"/>
              <a:t> Rights of </a:t>
            </a:r>
            <a:r>
              <a:rPr lang="fi-FI" dirty="0" err="1"/>
              <a:t>the</a:t>
            </a:r>
            <a:r>
              <a:rPr lang="fi-FI" dirty="0"/>
              <a:t> Child in Focus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DE3180-D2CB-4D27-B429-1E7583046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39"/>
            <a:ext cx="5447456" cy="3046809"/>
          </a:xfrm>
        </p:spPr>
        <p:txBody>
          <a:bodyPr>
            <a:normAutofit fontScale="85000" lnSpcReduction="20000"/>
          </a:bodyPr>
          <a:lstStyle/>
          <a:p>
            <a:r>
              <a:rPr lang="fi-FI" dirty="0" err="1"/>
              <a:t>Political</a:t>
            </a:r>
            <a:r>
              <a:rPr lang="fi-FI" dirty="0"/>
              <a:t> </a:t>
            </a:r>
            <a:r>
              <a:rPr lang="fi-FI" dirty="0" err="1"/>
              <a:t>aims</a:t>
            </a:r>
            <a:endParaRPr lang="fi-FI" dirty="0"/>
          </a:p>
          <a:p>
            <a:endParaRPr lang="fi-FI" dirty="0"/>
          </a:p>
          <a:p>
            <a:r>
              <a:rPr lang="fi-FI" dirty="0"/>
              <a:t>Strategic </a:t>
            </a:r>
            <a:r>
              <a:rPr lang="fi-FI" dirty="0" err="1"/>
              <a:t>networking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Participation</a:t>
            </a:r>
            <a:r>
              <a:rPr lang="fi-FI" dirty="0"/>
              <a:t> of </a:t>
            </a:r>
            <a:r>
              <a:rPr lang="fi-FI" dirty="0" err="1"/>
              <a:t>children</a:t>
            </a:r>
            <a:endParaRPr lang="fi-FI" dirty="0"/>
          </a:p>
          <a:p>
            <a:endParaRPr lang="fi-FI" dirty="0"/>
          </a:p>
          <a:p>
            <a:r>
              <a:rPr lang="fi-FI" dirty="0"/>
              <a:t>Support for </a:t>
            </a:r>
            <a:r>
              <a:rPr lang="fi-FI" dirty="0" err="1"/>
              <a:t>families</a:t>
            </a:r>
            <a:endParaRPr lang="fi-FI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349B8FC-139E-4B8D-9062-7301F03A0F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56" y="1988840"/>
            <a:ext cx="4572000" cy="304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9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DC075-7D41-450D-AE4C-201E1193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Framing</a:t>
            </a:r>
            <a:r>
              <a:rPr lang="fi-FI" dirty="0"/>
              <a:t> </a:t>
            </a:r>
            <a:r>
              <a:rPr lang="fi-FI" dirty="0" err="1"/>
              <a:t>Political</a:t>
            </a:r>
            <a:r>
              <a:rPr lang="fi-FI" dirty="0"/>
              <a:t> </a:t>
            </a:r>
            <a:r>
              <a:rPr lang="fi-FI" dirty="0" err="1"/>
              <a:t>Aims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as Rights of </a:t>
            </a:r>
            <a:r>
              <a:rPr lang="fi-FI" dirty="0" err="1"/>
              <a:t>the</a:t>
            </a:r>
            <a:r>
              <a:rPr lang="fi-FI" dirty="0"/>
              <a:t> Child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CCF63E-C6DD-4F27-B7E6-52A2E5AB0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fi-FI" dirty="0"/>
          </a:p>
          <a:p>
            <a:r>
              <a:rPr lang="fi-FI" dirty="0" err="1">
                <a:solidFill>
                  <a:srgbClr val="FF0000"/>
                </a:solidFill>
              </a:rPr>
              <a:t>Parental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leaves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/>
              <a:t>(2017) for </a:t>
            </a:r>
            <a:r>
              <a:rPr lang="fi-FI" dirty="0" err="1"/>
              <a:t>rainbow</a:t>
            </a:r>
            <a:r>
              <a:rPr lang="fi-FI" dirty="0"/>
              <a:t> </a:t>
            </a:r>
            <a:r>
              <a:rPr lang="fi-FI" dirty="0" err="1"/>
              <a:t>families</a:t>
            </a:r>
            <a:endParaRPr lang="fi-FI" dirty="0"/>
          </a:p>
          <a:p>
            <a:pPr lvl="1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child</a:t>
            </a:r>
            <a:r>
              <a:rPr lang="fi-FI" dirty="0"/>
              <a:t> to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her</a:t>
            </a:r>
            <a:r>
              <a:rPr lang="fi-FI" dirty="0"/>
              <a:t> </a:t>
            </a:r>
            <a:r>
              <a:rPr lang="fi-FI" dirty="0" err="1"/>
              <a:t>parents</a:t>
            </a:r>
            <a:r>
              <a:rPr lang="fi-FI" dirty="0"/>
              <a:t> at home </a:t>
            </a:r>
            <a:r>
              <a:rPr lang="fi-FI" dirty="0" err="1"/>
              <a:t>taking</a:t>
            </a:r>
            <a:r>
              <a:rPr lang="fi-FI" dirty="0"/>
              <a:t> </a:t>
            </a:r>
            <a:r>
              <a:rPr lang="fi-FI" dirty="0" err="1"/>
              <a:t>care</a:t>
            </a:r>
            <a:r>
              <a:rPr lang="fi-FI" dirty="0"/>
              <a:t> of </a:t>
            </a:r>
            <a:r>
              <a:rPr lang="fi-FI" dirty="0" err="1"/>
              <a:t>her</a:t>
            </a:r>
            <a:endParaRPr lang="fi-FI" dirty="0"/>
          </a:p>
          <a:p>
            <a:pPr lvl="1"/>
            <a:endParaRPr lang="fi-FI" dirty="0"/>
          </a:p>
          <a:p>
            <a:r>
              <a:rPr lang="fi-FI" dirty="0" err="1">
                <a:solidFill>
                  <a:srgbClr val="FF0000"/>
                </a:solidFill>
              </a:rPr>
              <a:t>Right</a:t>
            </a:r>
            <a:r>
              <a:rPr lang="fi-FI" dirty="0">
                <a:solidFill>
                  <a:srgbClr val="FF0000"/>
                </a:solidFill>
              </a:rPr>
              <a:t> of </a:t>
            </a:r>
            <a:r>
              <a:rPr lang="fi-FI" dirty="0" err="1">
                <a:solidFill>
                  <a:srgbClr val="FF0000"/>
                </a:solidFill>
              </a:rPr>
              <a:t>access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/>
              <a:t>(2019) for </a:t>
            </a:r>
            <a:r>
              <a:rPr lang="fi-FI" i="1" dirty="0"/>
              <a:t>de facto </a:t>
            </a:r>
            <a:r>
              <a:rPr lang="fi-FI" dirty="0" err="1"/>
              <a:t>parents</a:t>
            </a:r>
            <a:endParaRPr lang="fi-FI" dirty="0"/>
          </a:p>
          <a:p>
            <a:pPr lvl="1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child</a:t>
            </a:r>
            <a:r>
              <a:rPr lang="fi-FI" dirty="0"/>
              <a:t> to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access</a:t>
            </a:r>
            <a:r>
              <a:rPr lang="fi-FI" dirty="0"/>
              <a:t> to </a:t>
            </a:r>
            <a:r>
              <a:rPr lang="fi-FI" dirty="0" err="1"/>
              <a:t>all</a:t>
            </a:r>
            <a:r>
              <a:rPr lang="fi-FI" dirty="0"/>
              <a:t> of </a:t>
            </a:r>
            <a:r>
              <a:rPr lang="fi-FI" dirty="0" err="1"/>
              <a:t>her</a:t>
            </a:r>
            <a:r>
              <a:rPr lang="fi-FI" dirty="0"/>
              <a:t> </a:t>
            </a:r>
            <a:r>
              <a:rPr lang="fi-FI" i="1" dirty="0"/>
              <a:t>de facto </a:t>
            </a:r>
            <a:r>
              <a:rPr lang="fi-FI" dirty="0" err="1"/>
              <a:t>parents</a:t>
            </a:r>
            <a:endParaRPr lang="fi-FI" dirty="0"/>
          </a:p>
          <a:p>
            <a:pPr lvl="1"/>
            <a:endParaRPr lang="fi-FI" dirty="0"/>
          </a:p>
          <a:p>
            <a:r>
              <a:rPr lang="fi-FI" dirty="0" err="1">
                <a:solidFill>
                  <a:srgbClr val="FF0000"/>
                </a:solidFill>
              </a:rPr>
              <a:t>Maternity</a:t>
            </a:r>
            <a:r>
              <a:rPr lang="fi-FI" dirty="0">
                <a:solidFill>
                  <a:srgbClr val="FF0000"/>
                </a:solidFill>
              </a:rPr>
              <a:t> Act </a:t>
            </a:r>
            <a:r>
              <a:rPr lang="fi-FI" dirty="0"/>
              <a:t>(2019) for </a:t>
            </a:r>
            <a:r>
              <a:rPr lang="fi-FI" dirty="0" err="1"/>
              <a:t>female</a:t>
            </a:r>
            <a:r>
              <a:rPr lang="fi-FI" dirty="0"/>
              <a:t> </a:t>
            </a:r>
            <a:r>
              <a:rPr lang="fi-FI" dirty="0" err="1"/>
              <a:t>couples</a:t>
            </a:r>
            <a:endParaRPr lang="fi-FI" dirty="0"/>
          </a:p>
          <a:p>
            <a:pPr lvl="1"/>
            <a:r>
              <a:rPr lang="fi-FI" dirty="0"/>
              <a:t>The </a:t>
            </a:r>
            <a:r>
              <a:rPr lang="fi-FI" dirty="0" err="1"/>
              <a:t>right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child</a:t>
            </a:r>
            <a:r>
              <a:rPr lang="fi-FI" dirty="0"/>
              <a:t> to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her</a:t>
            </a:r>
            <a:r>
              <a:rPr lang="fi-FI" dirty="0"/>
              <a:t> </a:t>
            </a:r>
            <a:r>
              <a:rPr lang="fi-FI" dirty="0" err="1"/>
              <a:t>both</a:t>
            </a:r>
            <a:r>
              <a:rPr lang="fi-FI" dirty="0"/>
              <a:t> </a:t>
            </a:r>
            <a:r>
              <a:rPr lang="fi-FI" dirty="0" err="1"/>
              <a:t>mothers</a:t>
            </a:r>
            <a:r>
              <a:rPr lang="fi-FI" dirty="0"/>
              <a:t> </a:t>
            </a:r>
            <a:r>
              <a:rPr lang="fi-FI" dirty="0" err="1"/>
              <a:t>recognised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birth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0224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A3F037-A8BD-4F0B-BC36-CC56929B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Maternity</a:t>
            </a:r>
            <a:r>
              <a:rPr lang="fi-FI" dirty="0"/>
              <a:t> Act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72BDF7-17E8-4084-8DD3-CC6928DAD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err="1"/>
              <a:t>Maternal</a:t>
            </a:r>
            <a:r>
              <a:rPr lang="fi-FI" dirty="0"/>
              <a:t> </a:t>
            </a:r>
            <a:r>
              <a:rPr lang="fi-FI" dirty="0" err="1"/>
              <a:t>recognition</a:t>
            </a:r>
            <a:r>
              <a:rPr lang="fi-FI" dirty="0"/>
              <a:t> </a:t>
            </a:r>
            <a:r>
              <a:rPr lang="fi-FI" dirty="0" err="1"/>
              <a:t>without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to </a:t>
            </a:r>
            <a:r>
              <a:rPr lang="fi-FI" dirty="0" err="1"/>
              <a:t>adopt</a:t>
            </a:r>
            <a:endParaRPr lang="fi-FI" dirty="0"/>
          </a:p>
          <a:p>
            <a:r>
              <a:rPr lang="fi-FI" dirty="0" err="1"/>
              <a:t>Government</a:t>
            </a:r>
            <a:r>
              <a:rPr lang="fi-FI" dirty="0"/>
              <a:t> 2011-2015 </a:t>
            </a:r>
            <a:r>
              <a:rPr lang="fi-FI" dirty="0" err="1"/>
              <a:t>tried</a:t>
            </a:r>
            <a:r>
              <a:rPr lang="fi-FI" dirty="0"/>
              <a:t> to </a:t>
            </a:r>
            <a:r>
              <a:rPr lang="fi-FI" dirty="0" err="1"/>
              <a:t>legislate</a:t>
            </a:r>
            <a:r>
              <a:rPr lang="fi-FI" dirty="0"/>
              <a:t>,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failed</a:t>
            </a:r>
            <a:endParaRPr lang="fi-FI" dirty="0"/>
          </a:p>
          <a:p>
            <a:r>
              <a:rPr lang="fi-FI" dirty="0" err="1"/>
              <a:t>Current</a:t>
            </a:r>
            <a:r>
              <a:rPr lang="fi-FI" dirty="0"/>
              <a:t> </a:t>
            </a:r>
            <a:r>
              <a:rPr lang="fi-FI" dirty="0" err="1"/>
              <a:t>government</a:t>
            </a:r>
            <a:r>
              <a:rPr lang="fi-FI" dirty="0"/>
              <a:t> </a:t>
            </a:r>
            <a:r>
              <a:rPr lang="fi-FI" dirty="0" err="1"/>
              <a:t>wasn’t</a:t>
            </a:r>
            <a:r>
              <a:rPr lang="fi-FI" dirty="0"/>
              <a:t> </a:t>
            </a:r>
            <a:r>
              <a:rPr lang="fi-FI" dirty="0" err="1"/>
              <a:t>willing</a:t>
            </a:r>
            <a:r>
              <a:rPr lang="fi-FI" dirty="0"/>
              <a:t> to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anything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organised</a:t>
            </a:r>
            <a:r>
              <a:rPr lang="fi-FI" dirty="0"/>
              <a:t> </a:t>
            </a:r>
            <a:r>
              <a:rPr lang="fi-FI" dirty="0" err="1">
                <a:solidFill>
                  <a:srgbClr val="FF0000"/>
                </a:solidFill>
              </a:rPr>
              <a:t>citizens</a:t>
            </a:r>
            <a:r>
              <a:rPr lang="fi-FI" dirty="0">
                <a:solidFill>
                  <a:srgbClr val="FF0000"/>
                </a:solidFill>
              </a:rPr>
              <a:t>’ </a:t>
            </a:r>
            <a:r>
              <a:rPr lang="fi-FI" dirty="0" err="1">
                <a:solidFill>
                  <a:srgbClr val="FF0000"/>
                </a:solidFill>
              </a:rPr>
              <a:t>initiative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/>
              <a:t>to </a:t>
            </a:r>
            <a:r>
              <a:rPr lang="fi-FI" dirty="0" err="1"/>
              <a:t>pass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proposal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parliament</a:t>
            </a:r>
            <a:r>
              <a:rPr lang="fi-FI" dirty="0"/>
              <a:t> (</a:t>
            </a:r>
            <a:r>
              <a:rPr lang="fi-FI" dirty="0" err="1"/>
              <a:t>requires</a:t>
            </a:r>
            <a:r>
              <a:rPr lang="fi-FI" dirty="0"/>
              <a:t> 50 000 </a:t>
            </a:r>
            <a:r>
              <a:rPr lang="fi-FI" dirty="0" err="1"/>
              <a:t>signatories</a:t>
            </a:r>
            <a:r>
              <a:rPr lang="fi-FI" dirty="0"/>
              <a:t>)</a:t>
            </a:r>
          </a:p>
          <a:p>
            <a:r>
              <a:rPr lang="fi-FI" dirty="0" err="1"/>
              <a:t>Half</a:t>
            </a:r>
            <a:r>
              <a:rPr lang="fi-FI" dirty="0"/>
              <a:t> a </a:t>
            </a:r>
            <a:r>
              <a:rPr lang="fi-FI" dirty="0" err="1"/>
              <a:t>year</a:t>
            </a:r>
            <a:r>
              <a:rPr lang="fi-FI" dirty="0"/>
              <a:t> </a:t>
            </a:r>
            <a:r>
              <a:rPr lang="fi-FI" dirty="0">
                <a:solidFill>
                  <a:srgbClr val="FF0000"/>
                </a:solidFill>
              </a:rPr>
              <a:t>media </a:t>
            </a:r>
            <a:r>
              <a:rPr lang="fi-FI" dirty="0" err="1">
                <a:solidFill>
                  <a:srgbClr val="FF0000"/>
                </a:solidFill>
              </a:rPr>
              <a:t>campaign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/>
              <a:t>resulted</a:t>
            </a:r>
            <a:r>
              <a:rPr lang="fi-FI" dirty="0"/>
              <a:t> in:</a:t>
            </a:r>
          </a:p>
          <a:p>
            <a:pPr lvl="1"/>
            <a:r>
              <a:rPr lang="fi-FI" dirty="0" err="1"/>
              <a:t>Clear</a:t>
            </a:r>
            <a:r>
              <a:rPr lang="fi-FI" dirty="0"/>
              <a:t> </a:t>
            </a:r>
            <a:r>
              <a:rPr lang="fi-FI" dirty="0" err="1"/>
              <a:t>articulation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child</a:t>
            </a:r>
            <a:r>
              <a:rPr lang="fi-FI" dirty="0"/>
              <a:t> </a:t>
            </a:r>
            <a:r>
              <a:rPr lang="fi-FI" dirty="0" err="1"/>
              <a:t>perspective</a:t>
            </a:r>
            <a:endParaRPr lang="fi-FI" dirty="0"/>
          </a:p>
          <a:p>
            <a:pPr lvl="1"/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Finns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some idea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Maternity</a:t>
            </a:r>
            <a:r>
              <a:rPr lang="fi-FI" dirty="0"/>
              <a:t> Act</a:t>
            </a:r>
          </a:p>
          <a:p>
            <a:pPr lvl="1"/>
            <a:r>
              <a:rPr lang="fi-FI" dirty="0"/>
              <a:t>EVERY </a:t>
            </a:r>
            <a:r>
              <a:rPr lang="fi-FI" dirty="0" err="1"/>
              <a:t>major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children’s</a:t>
            </a:r>
            <a:r>
              <a:rPr lang="fi-FI" dirty="0"/>
              <a:t> </a:t>
            </a:r>
            <a:r>
              <a:rPr lang="fi-FI" dirty="0" err="1"/>
              <a:t>rights</a:t>
            </a:r>
            <a:r>
              <a:rPr lang="fi-FI" dirty="0"/>
              <a:t> association and </a:t>
            </a:r>
            <a:r>
              <a:rPr lang="fi-FI" dirty="0" err="1"/>
              <a:t>authority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in </a:t>
            </a:r>
            <a:r>
              <a:rPr lang="fi-FI" dirty="0" err="1"/>
              <a:t>favour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initiative</a:t>
            </a:r>
            <a:endParaRPr lang="fi-FI" dirty="0"/>
          </a:p>
          <a:p>
            <a:r>
              <a:rPr lang="fi-FI" dirty="0" err="1"/>
              <a:t>Parliament</a:t>
            </a:r>
            <a:r>
              <a:rPr lang="fi-FI" dirty="0"/>
              <a:t> </a:t>
            </a:r>
            <a:r>
              <a:rPr lang="fi-FI" dirty="0" err="1"/>
              <a:t>ruled</a:t>
            </a:r>
            <a:r>
              <a:rPr lang="fi-FI" dirty="0"/>
              <a:t> in </a:t>
            </a:r>
            <a:r>
              <a:rPr lang="fi-FI" dirty="0" err="1"/>
              <a:t>favour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landslide</a:t>
            </a:r>
            <a:r>
              <a:rPr lang="fi-FI" dirty="0"/>
              <a:t>: 122 – 42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485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40CF13-0392-4E80-AE4F-493F48E0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778098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Arguments</a:t>
            </a:r>
            <a:r>
              <a:rPr lang="fi-FI" dirty="0"/>
              <a:t> for </a:t>
            </a:r>
            <a:r>
              <a:rPr lang="fi-FI" dirty="0" err="1"/>
              <a:t>Maternity</a:t>
            </a:r>
            <a:r>
              <a:rPr lang="fi-FI" dirty="0"/>
              <a:t> Act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BDE4752-960A-437F-AEFD-7D49A6637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106891"/>
            <a:ext cx="2921358" cy="2921358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E60E912-1C62-49F6-A63B-C3E66D270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50" y="3873216"/>
            <a:ext cx="2447611" cy="244761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0824679-0B98-44F5-9C18-33EBD64525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12" y="3728540"/>
            <a:ext cx="2592288" cy="2592288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C7FD70EC-396E-4625-8534-3253495098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558" y="1417638"/>
            <a:ext cx="2447611" cy="244761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BD9B8B-2A25-40C7-93B7-21A817B10A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112" y="2405961"/>
            <a:ext cx="2159579" cy="2159579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8D1FA1BB-3A92-4F66-889C-7E0388DFE3FE}"/>
              </a:ext>
            </a:extLst>
          </p:cNvPr>
          <p:cNvSpPr txBox="1"/>
          <p:nvPr/>
        </p:nvSpPr>
        <p:spPr>
          <a:xfrm>
            <a:off x="467544" y="1556792"/>
            <a:ext cx="3024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Through </a:t>
            </a:r>
            <a:r>
              <a:rPr lang="fi-FI" dirty="0" err="1"/>
              <a:t>Maternity</a:t>
            </a:r>
            <a:r>
              <a:rPr lang="fi-FI" dirty="0"/>
              <a:t> Act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child</a:t>
            </a:r>
            <a:r>
              <a:rPr lang="fi-FI" dirty="0"/>
              <a:t>….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 to </a:t>
            </a:r>
            <a:r>
              <a:rPr lang="fi-FI" dirty="0" err="1"/>
              <a:t>both</a:t>
            </a:r>
            <a:r>
              <a:rPr lang="fi-FI" dirty="0"/>
              <a:t> of </a:t>
            </a:r>
            <a:r>
              <a:rPr lang="fi-FI" dirty="0" err="1"/>
              <a:t>her</a:t>
            </a:r>
            <a:r>
              <a:rPr lang="fi-FI" dirty="0"/>
              <a:t> </a:t>
            </a:r>
            <a:r>
              <a:rPr lang="fi-FI" dirty="0" err="1"/>
              <a:t>parents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 of </a:t>
            </a:r>
            <a:r>
              <a:rPr lang="fi-FI" dirty="0" err="1"/>
              <a:t>access</a:t>
            </a:r>
            <a:r>
              <a:rPr lang="fi-FI" dirty="0"/>
              <a:t>, </a:t>
            </a:r>
            <a:r>
              <a:rPr lang="fi-FI" dirty="0" err="1"/>
              <a:t>maintenance</a:t>
            </a:r>
            <a:r>
              <a:rPr lang="fi-FI" dirty="0"/>
              <a:t> and </a:t>
            </a:r>
            <a:r>
              <a:rPr lang="fi-FI" dirty="0" err="1"/>
              <a:t>heritage</a:t>
            </a:r>
            <a:r>
              <a:rPr lang="fi-FI" dirty="0"/>
              <a:t> </a:t>
            </a:r>
            <a:r>
              <a:rPr lang="fi-FI" dirty="0" err="1"/>
              <a:t>even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her</a:t>
            </a:r>
            <a:r>
              <a:rPr lang="fi-FI" dirty="0"/>
              <a:t> </a:t>
            </a:r>
            <a:r>
              <a:rPr lang="fi-FI" dirty="0" err="1"/>
              <a:t>parents</a:t>
            </a:r>
            <a:r>
              <a:rPr lang="fi-FI" dirty="0"/>
              <a:t> </a:t>
            </a:r>
            <a:r>
              <a:rPr lang="fi-FI" dirty="0" err="1"/>
              <a:t>divorce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become</a:t>
            </a:r>
            <a:r>
              <a:rPr lang="fi-FI" dirty="0"/>
              <a:t> an </a:t>
            </a:r>
            <a:r>
              <a:rPr lang="fi-FI" dirty="0" err="1"/>
              <a:t>orphan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her</a:t>
            </a:r>
            <a:r>
              <a:rPr lang="fi-FI" dirty="0"/>
              <a:t> </a:t>
            </a:r>
            <a:r>
              <a:rPr lang="fi-FI" dirty="0" err="1"/>
              <a:t>birth</a:t>
            </a:r>
            <a:r>
              <a:rPr lang="fi-FI" dirty="0"/>
              <a:t> </a:t>
            </a:r>
            <a:r>
              <a:rPr lang="fi-FI" dirty="0" err="1"/>
              <a:t>mother</a:t>
            </a:r>
            <a:r>
              <a:rPr lang="fi-FI" dirty="0"/>
              <a:t> </a:t>
            </a:r>
            <a:r>
              <a:rPr lang="fi-FI" dirty="0" err="1"/>
              <a:t>dies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still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 to </a:t>
            </a:r>
            <a:r>
              <a:rPr lang="fi-FI" dirty="0" err="1"/>
              <a:t>her</a:t>
            </a:r>
            <a:r>
              <a:rPr lang="fi-FI" dirty="0"/>
              <a:t> </a:t>
            </a:r>
            <a:r>
              <a:rPr lang="fi-FI" dirty="0" err="1"/>
              <a:t>father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she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one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2027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424B32-56DC-44A0-96D0-F2AF9A929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125CE4C-AA6C-4702-AAB9-A2BEC88C1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8" y="104103"/>
            <a:ext cx="8703332" cy="6133209"/>
          </a:xfrm>
        </p:spPr>
      </p:pic>
    </p:spTree>
    <p:extLst>
      <p:ext uri="{BB962C8B-B14F-4D97-AF65-F5344CB8AC3E}">
        <p14:creationId xmlns:p14="http://schemas.microsoft.com/office/powerpoint/2010/main" val="2233234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310B62-335C-494A-86C4-CC229C97F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Strategic Networking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045864-B860-47CB-B28C-DA632653C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Central Union for Child Welfare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“We are child protection association”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Diverse Families –network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“Actually, we are not so marginal”</a:t>
            </a:r>
          </a:p>
          <a:p>
            <a:pPr lvl="1"/>
            <a:endParaRPr lang="fi-FI" dirty="0">
              <a:solidFill>
                <a:srgbClr val="FF0000"/>
              </a:solidFill>
            </a:endParaRPr>
          </a:p>
          <a:p>
            <a:r>
              <a:rPr lang="fi-FI" dirty="0" err="1"/>
              <a:t>Ombudsman</a:t>
            </a:r>
            <a:r>
              <a:rPr lang="fi-FI" dirty="0"/>
              <a:t> for </a:t>
            </a:r>
            <a:r>
              <a:rPr lang="fi-FI" dirty="0" err="1"/>
              <a:t>children</a:t>
            </a:r>
            <a:endParaRPr lang="fi-FI" dirty="0"/>
          </a:p>
          <a:p>
            <a:pPr marL="457200" lvl="1" indent="0">
              <a:buNone/>
            </a:pPr>
            <a:r>
              <a:rPr lang="fi-FI" dirty="0">
                <a:solidFill>
                  <a:srgbClr val="FF0000"/>
                </a:solidFill>
              </a:rPr>
              <a:t>”</a:t>
            </a:r>
            <a:r>
              <a:rPr lang="fi-FI" dirty="0" err="1">
                <a:solidFill>
                  <a:srgbClr val="FF0000"/>
                </a:solidFill>
              </a:rPr>
              <a:t>Our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children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are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protected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by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the</a:t>
            </a:r>
            <a:r>
              <a:rPr lang="fi-FI" dirty="0">
                <a:solidFill>
                  <a:srgbClr val="FF0000"/>
                </a:solidFill>
              </a:rPr>
              <a:t> CRC”</a:t>
            </a:r>
          </a:p>
          <a:p>
            <a:pPr lvl="1"/>
            <a:endParaRPr lang="fi-FI" dirty="0">
              <a:solidFill>
                <a:srgbClr val="FF0000"/>
              </a:solidFill>
            </a:endParaRPr>
          </a:p>
          <a:p>
            <a:r>
              <a:rPr lang="fi-FI" dirty="0"/>
              <a:t>Child </a:t>
            </a:r>
            <a:r>
              <a:rPr lang="fi-FI" dirty="0" err="1"/>
              <a:t>welfare</a:t>
            </a:r>
            <a:r>
              <a:rPr lang="fi-FI" dirty="0"/>
              <a:t> </a:t>
            </a:r>
            <a:r>
              <a:rPr lang="fi-FI" dirty="0" err="1"/>
              <a:t>research</a:t>
            </a:r>
            <a:r>
              <a:rPr lang="fi-FI" dirty="0"/>
              <a:t> </a:t>
            </a:r>
            <a:r>
              <a:rPr lang="fi-FI" dirty="0" err="1"/>
              <a:t>networks</a:t>
            </a:r>
            <a:endParaRPr lang="fi-FI" dirty="0"/>
          </a:p>
          <a:p>
            <a:pPr marL="457200" lvl="1" indent="0">
              <a:buNone/>
            </a:pPr>
            <a:r>
              <a:rPr lang="fi-FI" dirty="0">
                <a:solidFill>
                  <a:srgbClr val="FF0000"/>
                </a:solidFill>
              </a:rPr>
              <a:t>”</a:t>
            </a:r>
            <a:r>
              <a:rPr lang="fi-FI" dirty="0" err="1">
                <a:solidFill>
                  <a:srgbClr val="FF0000"/>
                </a:solidFill>
              </a:rPr>
              <a:t>We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are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dedicated</a:t>
            </a:r>
            <a:r>
              <a:rPr lang="fi-FI" dirty="0">
                <a:solidFill>
                  <a:srgbClr val="FF0000"/>
                </a:solidFill>
              </a:rPr>
              <a:t> to </a:t>
            </a:r>
            <a:r>
              <a:rPr lang="fi-FI" dirty="0" err="1">
                <a:solidFill>
                  <a:srgbClr val="FF0000"/>
                </a:solidFill>
              </a:rPr>
              <a:t>wellbeing</a:t>
            </a:r>
            <a:r>
              <a:rPr lang="fi-FI" dirty="0">
                <a:solidFill>
                  <a:srgbClr val="FF0000"/>
                </a:solidFill>
              </a:rPr>
              <a:t> of </a:t>
            </a:r>
            <a:r>
              <a:rPr lang="fi-FI" dirty="0" err="1">
                <a:solidFill>
                  <a:srgbClr val="FF0000"/>
                </a:solidFill>
              </a:rPr>
              <a:t>the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children</a:t>
            </a:r>
            <a:r>
              <a:rPr lang="fi-FI" dirty="0">
                <a:solidFill>
                  <a:srgbClr val="FF0000"/>
                </a:solidFill>
              </a:rPr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72668"/>
      </p:ext>
    </p:extLst>
  </p:cSld>
  <p:clrMapOvr>
    <a:masterClrMapping/>
  </p:clrMapOvr>
</p:sld>
</file>

<file path=ppt/theme/theme1.xml><?xml version="1.0" encoding="utf-8"?>
<a:theme xmlns:a="http://schemas.openxmlformats.org/drawingml/2006/main" name="Sateenkaariperheet powerpointmalli">
  <a:themeElements>
    <a:clrScheme name="Sateenkaariperheet2">
      <a:dk1>
        <a:srgbClr val="002932"/>
      </a:dk1>
      <a:lt1>
        <a:srgbClr val="FFFFFF"/>
      </a:lt1>
      <a:dk2>
        <a:srgbClr val="002932"/>
      </a:dk2>
      <a:lt2>
        <a:srgbClr val="FFFFFF"/>
      </a:lt2>
      <a:accent1>
        <a:srgbClr val="F08100"/>
      </a:accent1>
      <a:accent2>
        <a:srgbClr val="0B8D7A"/>
      </a:accent2>
      <a:accent3>
        <a:srgbClr val="A84C83"/>
      </a:accent3>
      <a:accent4>
        <a:srgbClr val="F08100"/>
      </a:accent4>
      <a:accent5>
        <a:srgbClr val="0B8D7A"/>
      </a:accent5>
      <a:accent6>
        <a:srgbClr val="A84C83"/>
      </a:accent6>
      <a:hlink>
        <a:srgbClr val="A84C83"/>
      </a:hlink>
      <a:folHlink>
        <a:srgbClr val="A84C83"/>
      </a:folHlink>
    </a:clrScheme>
    <a:fontScheme name="Sateenkaariperheet">
      <a:majorFont>
        <a:latin typeface="Titillium Bold"/>
        <a:ea typeface=""/>
        <a:cs typeface=""/>
      </a:majorFont>
      <a:minorFont>
        <a:latin typeface="Helvetica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teenkaariperheet powerpointmalli" id="{E944C49F-91E3-42AA-924E-2ED67C4482E2}" vid="{02C19C39-F0D5-4949-A7D9-ED27E1C29AF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ateenkaariperheet ry">
    <a:dk1>
      <a:srgbClr val="F08100"/>
    </a:dk1>
    <a:lt1>
      <a:srgbClr val="FFFFFF"/>
    </a:lt1>
    <a:dk2>
      <a:srgbClr val="002932"/>
    </a:dk2>
    <a:lt2>
      <a:srgbClr val="FFFFFF"/>
    </a:lt2>
    <a:accent1>
      <a:srgbClr val="0B8D7A"/>
    </a:accent1>
    <a:accent2>
      <a:srgbClr val="F08100"/>
    </a:accent2>
    <a:accent3>
      <a:srgbClr val="A84C83"/>
    </a:accent3>
    <a:accent4>
      <a:srgbClr val="0B8D7A"/>
    </a:accent4>
    <a:accent5>
      <a:srgbClr val="F08100"/>
    </a:accent5>
    <a:accent6>
      <a:srgbClr val="A84C83"/>
    </a:accent6>
    <a:hlink>
      <a:srgbClr val="A84C83"/>
    </a:hlink>
    <a:folHlink>
      <a:srgbClr val="A84C8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Sateenkaariperheet powerpointmalli</Template>
  <TotalTime>579</TotalTime>
  <Words>457</Words>
  <Application>Microsoft Office PowerPoint</Application>
  <PresentationFormat>Näytössä katseltava diaesitys (4:3)</PresentationFormat>
  <Paragraphs>80</Paragraphs>
  <Slides>11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 Regular</vt:lpstr>
      <vt:lpstr>Titillium Bold</vt:lpstr>
      <vt:lpstr>Sateenkaariperheet powerpointmalli</vt:lpstr>
      <vt:lpstr>Framing and organizing our work as rights of the child advocacy </vt:lpstr>
      <vt:lpstr>PowerPoint-esitys</vt:lpstr>
      <vt:lpstr>Balancing in (lgbti) Family Associations</vt:lpstr>
      <vt:lpstr>Placing Rights of the Child in Focus</vt:lpstr>
      <vt:lpstr>Framing Political Aims  as Rights of the Child</vt:lpstr>
      <vt:lpstr>Maternity Act</vt:lpstr>
      <vt:lpstr>Arguments for Maternity Act</vt:lpstr>
      <vt:lpstr>PowerPoint-esitys</vt:lpstr>
      <vt:lpstr>Strategic Networking</vt:lpstr>
      <vt:lpstr>Participation of Children</vt:lpstr>
      <vt:lpstr>Children’s Rights = Adults’ Responsibilities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Juha Jämsä</dc:creator>
  <cp:lastModifiedBy>Juha Jämsä</cp:lastModifiedBy>
  <cp:revision>3</cp:revision>
  <dcterms:created xsi:type="dcterms:W3CDTF">2018-10-30T13:30:28Z</dcterms:created>
  <dcterms:modified xsi:type="dcterms:W3CDTF">2019-03-07T15:27:50Z</dcterms:modified>
</cp:coreProperties>
</file>