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6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7B6C15-7D9B-4897-AE6A-8DD430B111E7}" v="47" dt="2019-03-07T17:28:35.5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>
      <p:cViewPr varScale="1">
        <p:scale>
          <a:sx n="125" d="100"/>
          <a:sy n="125" d="100"/>
        </p:scale>
        <p:origin x="144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ha Jämsä" userId="a483cc4a-3bdc-4022-a4ee-58db076ca864" providerId="ADAL" clId="{1D4FE2C7-88EC-4897-A9BA-AB2870E9CE7A}"/>
    <pc:docChg chg="undo redo custSel addSld delSld modSld">
      <pc:chgData name="Juha Jämsä" userId="a483cc4a-3bdc-4022-a4ee-58db076ca864" providerId="ADAL" clId="{1D4FE2C7-88EC-4897-A9BA-AB2870E9CE7A}" dt="2019-03-07T17:28:35.547" v="4171" actId="207"/>
      <pc:docMkLst>
        <pc:docMk/>
      </pc:docMkLst>
      <pc:sldChg chg="addSp delSp modSp">
        <pc:chgData name="Juha Jämsä" userId="a483cc4a-3bdc-4022-a4ee-58db076ca864" providerId="ADAL" clId="{1D4FE2C7-88EC-4897-A9BA-AB2870E9CE7A}" dt="2019-03-07T16:09:31.522" v="116" actId="478"/>
        <pc:sldMkLst>
          <pc:docMk/>
          <pc:sldMk cId="0" sldId="256"/>
        </pc:sldMkLst>
        <pc:spChg chg="mod">
          <ac:chgData name="Juha Jämsä" userId="a483cc4a-3bdc-4022-a4ee-58db076ca864" providerId="ADAL" clId="{1D4FE2C7-88EC-4897-A9BA-AB2870E9CE7A}" dt="2019-03-07T16:09:24.617" v="115" actId="27636"/>
          <ac:spMkLst>
            <pc:docMk/>
            <pc:sldMk cId="0" sldId="256"/>
            <ac:spMk id="2" creationId="{00000000-0000-0000-0000-000000000000}"/>
          </ac:spMkLst>
        </pc:spChg>
        <pc:spChg chg="del mod">
          <ac:chgData name="Juha Jämsä" userId="a483cc4a-3bdc-4022-a4ee-58db076ca864" providerId="ADAL" clId="{1D4FE2C7-88EC-4897-A9BA-AB2870E9CE7A}" dt="2019-03-07T16:09:14.510" v="113" actId="478"/>
          <ac:spMkLst>
            <pc:docMk/>
            <pc:sldMk cId="0" sldId="256"/>
            <ac:spMk id="3" creationId="{00000000-0000-0000-0000-000000000000}"/>
          </ac:spMkLst>
        </pc:spChg>
        <pc:spChg chg="add del mod">
          <ac:chgData name="Juha Jämsä" userId="a483cc4a-3bdc-4022-a4ee-58db076ca864" providerId="ADAL" clId="{1D4FE2C7-88EC-4897-A9BA-AB2870E9CE7A}" dt="2019-03-07T16:09:31.522" v="116" actId="478"/>
          <ac:spMkLst>
            <pc:docMk/>
            <pc:sldMk cId="0" sldId="256"/>
            <ac:spMk id="6" creationId="{8E25EF50-E097-4D49-856D-7C52AAF199CA}"/>
          </ac:spMkLst>
        </pc:spChg>
      </pc:sldChg>
      <pc:sldChg chg="modSp add">
        <pc:chgData name="Juha Jämsä" userId="a483cc4a-3bdc-4022-a4ee-58db076ca864" providerId="ADAL" clId="{1D4FE2C7-88EC-4897-A9BA-AB2870E9CE7A}" dt="2019-03-07T16:16:24.190" v="334" actId="20577"/>
        <pc:sldMkLst>
          <pc:docMk/>
          <pc:sldMk cId="1493219407" sldId="261"/>
        </pc:sldMkLst>
        <pc:spChg chg="mod">
          <ac:chgData name="Juha Jämsä" userId="a483cc4a-3bdc-4022-a4ee-58db076ca864" providerId="ADAL" clId="{1D4FE2C7-88EC-4897-A9BA-AB2870E9CE7A}" dt="2019-03-07T16:16:24.190" v="334" actId="20577"/>
          <ac:spMkLst>
            <pc:docMk/>
            <pc:sldMk cId="1493219407" sldId="261"/>
            <ac:spMk id="2" creationId="{837C7E52-FEB9-49AD-BDD2-79B6126AA54C}"/>
          </ac:spMkLst>
        </pc:spChg>
        <pc:spChg chg="mod">
          <ac:chgData name="Juha Jämsä" userId="a483cc4a-3bdc-4022-a4ee-58db076ca864" providerId="ADAL" clId="{1D4FE2C7-88EC-4897-A9BA-AB2870E9CE7A}" dt="2019-03-07T16:16:00.946" v="280" actId="20577"/>
          <ac:spMkLst>
            <pc:docMk/>
            <pc:sldMk cId="1493219407" sldId="261"/>
            <ac:spMk id="3" creationId="{83390D49-79D7-417B-B466-F260E51CE857}"/>
          </ac:spMkLst>
        </pc:spChg>
      </pc:sldChg>
      <pc:sldChg chg="del">
        <pc:chgData name="Juha Jämsä" userId="a483cc4a-3bdc-4022-a4ee-58db076ca864" providerId="ADAL" clId="{1D4FE2C7-88EC-4897-A9BA-AB2870E9CE7A}" dt="2019-03-07T15:30:45.745" v="5" actId="2696"/>
        <pc:sldMkLst>
          <pc:docMk/>
          <pc:sldMk cId="2682123278" sldId="261"/>
        </pc:sldMkLst>
      </pc:sldChg>
      <pc:sldChg chg="del">
        <pc:chgData name="Juha Jämsä" userId="a483cc4a-3bdc-4022-a4ee-58db076ca864" providerId="ADAL" clId="{1D4FE2C7-88EC-4897-A9BA-AB2870E9CE7A}" dt="2019-03-07T15:30:46.794" v="6" actId="2696"/>
        <pc:sldMkLst>
          <pc:docMk/>
          <pc:sldMk cId="672895863" sldId="262"/>
        </pc:sldMkLst>
      </pc:sldChg>
      <pc:sldChg chg="modSp add">
        <pc:chgData name="Juha Jämsä" userId="a483cc4a-3bdc-4022-a4ee-58db076ca864" providerId="ADAL" clId="{1D4FE2C7-88EC-4897-A9BA-AB2870E9CE7A}" dt="2019-03-07T17:23:56.994" v="4123" actId="207"/>
        <pc:sldMkLst>
          <pc:docMk/>
          <pc:sldMk cId="3104323954" sldId="262"/>
        </pc:sldMkLst>
        <pc:spChg chg="mod">
          <ac:chgData name="Juha Jämsä" userId="a483cc4a-3bdc-4022-a4ee-58db076ca864" providerId="ADAL" clId="{1D4FE2C7-88EC-4897-A9BA-AB2870E9CE7A}" dt="2019-03-07T16:17:02.430" v="374" actId="20577"/>
          <ac:spMkLst>
            <pc:docMk/>
            <pc:sldMk cId="3104323954" sldId="262"/>
            <ac:spMk id="2" creationId="{3C6907A3-279A-40F8-A0B9-AC868839588E}"/>
          </ac:spMkLst>
        </pc:spChg>
        <pc:spChg chg="mod">
          <ac:chgData name="Juha Jämsä" userId="a483cc4a-3bdc-4022-a4ee-58db076ca864" providerId="ADAL" clId="{1D4FE2C7-88EC-4897-A9BA-AB2870E9CE7A}" dt="2019-03-07T17:23:56.994" v="4123" actId="207"/>
          <ac:spMkLst>
            <pc:docMk/>
            <pc:sldMk cId="3104323954" sldId="262"/>
            <ac:spMk id="3" creationId="{0EBD9FBF-B996-481C-9298-8EA25E013462}"/>
          </ac:spMkLst>
        </pc:spChg>
      </pc:sldChg>
      <pc:sldChg chg="del">
        <pc:chgData name="Juha Jämsä" userId="a483cc4a-3bdc-4022-a4ee-58db076ca864" providerId="ADAL" clId="{1D4FE2C7-88EC-4897-A9BA-AB2870E9CE7A}" dt="2019-03-07T15:30:47.731" v="7" actId="2696"/>
        <pc:sldMkLst>
          <pc:docMk/>
          <pc:sldMk cId="2340224343" sldId="263"/>
        </pc:sldMkLst>
      </pc:sldChg>
      <pc:sldChg chg="modSp add">
        <pc:chgData name="Juha Jämsä" userId="a483cc4a-3bdc-4022-a4ee-58db076ca864" providerId="ADAL" clId="{1D4FE2C7-88EC-4897-A9BA-AB2870E9CE7A}" dt="2019-03-07T16:47:15.395" v="2204" actId="20577"/>
        <pc:sldMkLst>
          <pc:docMk/>
          <pc:sldMk cId="2750276923" sldId="263"/>
        </pc:sldMkLst>
        <pc:spChg chg="mod">
          <ac:chgData name="Juha Jämsä" userId="a483cc4a-3bdc-4022-a4ee-58db076ca864" providerId="ADAL" clId="{1D4FE2C7-88EC-4897-A9BA-AB2870E9CE7A}" dt="2019-03-07T16:30:55.844" v="1444" actId="20577"/>
          <ac:spMkLst>
            <pc:docMk/>
            <pc:sldMk cId="2750276923" sldId="263"/>
            <ac:spMk id="2" creationId="{B66C12B4-AEB0-4E3E-815D-3AD4804D1BAA}"/>
          </ac:spMkLst>
        </pc:spChg>
        <pc:spChg chg="mod">
          <ac:chgData name="Juha Jämsä" userId="a483cc4a-3bdc-4022-a4ee-58db076ca864" providerId="ADAL" clId="{1D4FE2C7-88EC-4897-A9BA-AB2870E9CE7A}" dt="2019-03-07T16:47:15.395" v="2204" actId="20577"/>
          <ac:spMkLst>
            <pc:docMk/>
            <pc:sldMk cId="2750276923" sldId="263"/>
            <ac:spMk id="3" creationId="{06B313B3-9E77-411D-967E-A36FF0F951BE}"/>
          </ac:spMkLst>
        </pc:spChg>
      </pc:sldChg>
      <pc:sldChg chg="modSp add">
        <pc:chgData name="Juha Jämsä" userId="a483cc4a-3bdc-4022-a4ee-58db076ca864" providerId="ADAL" clId="{1D4FE2C7-88EC-4897-A9BA-AB2870E9CE7A}" dt="2019-03-07T16:48:25.554" v="2247" actId="20577"/>
        <pc:sldMkLst>
          <pc:docMk/>
          <pc:sldMk cId="848061770" sldId="264"/>
        </pc:sldMkLst>
        <pc:spChg chg="mod">
          <ac:chgData name="Juha Jämsä" userId="a483cc4a-3bdc-4022-a4ee-58db076ca864" providerId="ADAL" clId="{1D4FE2C7-88EC-4897-A9BA-AB2870E9CE7A}" dt="2019-03-07T16:48:25.554" v="2247" actId="20577"/>
          <ac:spMkLst>
            <pc:docMk/>
            <pc:sldMk cId="848061770" sldId="264"/>
            <ac:spMk id="2" creationId="{E7DADE71-112C-4D36-87D2-E4EF6F5662D5}"/>
          </ac:spMkLst>
        </pc:spChg>
        <pc:spChg chg="mod">
          <ac:chgData name="Juha Jämsä" userId="a483cc4a-3bdc-4022-a4ee-58db076ca864" providerId="ADAL" clId="{1D4FE2C7-88EC-4897-A9BA-AB2870E9CE7A}" dt="2019-03-07T16:48:03.481" v="2220" actId="207"/>
          <ac:spMkLst>
            <pc:docMk/>
            <pc:sldMk cId="848061770" sldId="264"/>
            <ac:spMk id="3" creationId="{3BC2BEEC-D9FB-45D0-95A7-D5EB8E4130A3}"/>
          </ac:spMkLst>
        </pc:spChg>
      </pc:sldChg>
      <pc:sldChg chg="del">
        <pc:chgData name="Juha Jämsä" userId="a483cc4a-3bdc-4022-a4ee-58db076ca864" providerId="ADAL" clId="{1D4FE2C7-88EC-4897-A9BA-AB2870E9CE7A}" dt="2019-03-07T15:30:53.262" v="13" actId="2696"/>
        <pc:sldMkLst>
          <pc:docMk/>
          <pc:sldMk cId="1303154338" sldId="264"/>
        </pc:sldMkLst>
      </pc:sldChg>
      <pc:sldChg chg="del">
        <pc:chgData name="Juha Jämsä" userId="a483cc4a-3bdc-4022-a4ee-58db076ca864" providerId="ADAL" clId="{1D4FE2C7-88EC-4897-A9BA-AB2870E9CE7A}" dt="2019-03-07T15:30:52.357" v="12" actId="2696"/>
        <pc:sldMkLst>
          <pc:docMk/>
          <pc:sldMk cId="2641988255" sldId="265"/>
        </pc:sldMkLst>
      </pc:sldChg>
      <pc:sldChg chg="modSp add">
        <pc:chgData name="Juha Jämsä" userId="a483cc4a-3bdc-4022-a4ee-58db076ca864" providerId="ADAL" clId="{1D4FE2C7-88EC-4897-A9BA-AB2870E9CE7A}" dt="2019-03-07T17:26:07.956" v="4133" actId="20577"/>
        <pc:sldMkLst>
          <pc:docMk/>
          <pc:sldMk cId="2675314904" sldId="265"/>
        </pc:sldMkLst>
        <pc:spChg chg="mod">
          <ac:chgData name="Juha Jämsä" userId="a483cc4a-3bdc-4022-a4ee-58db076ca864" providerId="ADAL" clId="{1D4FE2C7-88EC-4897-A9BA-AB2870E9CE7A}" dt="2019-03-07T16:50:18.772" v="2261" actId="20577"/>
          <ac:spMkLst>
            <pc:docMk/>
            <pc:sldMk cId="2675314904" sldId="265"/>
            <ac:spMk id="2" creationId="{4F40D4DB-0D7A-4674-99B3-375060A4CFE5}"/>
          </ac:spMkLst>
        </pc:spChg>
        <pc:spChg chg="mod">
          <ac:chgData name="Juha Jämsä" userId="a483cc4a-3bdc-4022-a4ee-58db076ca864" providerId="ADAL" clId="{1D4FE2C7-88EC-4897-A9BA-AB2870E9CE7A}" dt="2019-03-07T17:26:07.956" v="4133" actId="20577"/>
          <ac:spMkLst>
            <pc:docMk/>
            <pc:sldMk cId="2675314904" sldId="265"/>
            <ac:spMk id="3" creationId="{A377AA9D-E1C6-4A99-A1D0-95148D8CD395}"/>
          </ac:spMkLst>
        </pc:spChg>
      </pc:sldChg>
      <pc:sldChg chg="modSp add">
        <pc:chgData name="Juha Jämsä" userId="a483cc4a-3bdc-4022-a4ee-58db076ca864" providerId="ADAL" clId="{1D4FE2C7-88EC-4897-A9BA-AB2870E9CE7A}" dt="2019-03-07T17:28:35.547" v="4171" actId="207"/>
        <pc:sldMkLst>
          <pc:docMk/>
          <pc:sldMk cId="3536860287" sldId="266"/>
        </pc:sldMkLst>
        <pc:spChg chg="mod">
          <ac:chgData name="Juha Jämsä" userId="a483cc4a-3bdc-4022-a4ee-58db076ca864" providerId="ADAL" clId="{1D4FE2C7-88EC-4897-A9BA-AB2870E9CE7A}" dt="2019-03-07T17:27:30.484" v="4166" actId="20577"/>
          <ac:spMkLst>
            <pc:docMk/>
            <pc:sldMk cId="3536860287" sldId="266"/>
            <ac:spMk id="2" creationId="{635D7F47-DE30-4AA7-93E8-9DB0FD3A9AB1}"/>
          </ac:spMkLst>
        </pc:spChg>
        <pc:spChg chg="mod">
          <ac:chgData name="Juha Jämsä" userId="a483cc4a-3bdc-4022-a4ee-58db076ca864" providerId="ADAL" clId="{1D4FE2C7-88EC-4897-A9BA-AB2870E9CE7A}" dt="2019-03-07T17:28:35.547" v="4171" actId="207"/>
          <ac:spMkLst>
            <pc:docMk/>
            <pc:sldMk cId="3536860287" sldId="266"/>
            <ac:spMk id="3" creationId="{3D4A54BC-B1EC-4534-9C31-D6A799A20FF7}"/>
          </ac:spMkLst>
        </pc:spChg>
      </pc:sldChg>
      <pc:sldChg chg="modSp add">
        <pc:chgData name="Juha Jämsä" userId="a483cc4a-3bdc-4022-a4ee-58db076ca864" providerId="ADAL" clId="{1D4FE2C7-88EC-4897-A9BA-AB2870E9CE7A}" dt="2019-03-07T17:10:15.547" v="3290" actId="20577"/>
        <pc:sldMkLst>
          <pc:docMk/>
          <pc:sldMk cId="185629645" sldId="267"/>
        </pc:sldMkLst>
        <pc:spChg chg="mod">
          <ac:chgData name="Juha Jämsä" userId="a483cc4a-3bdc-4022-a4ee-58db076ca864" providerId="ADAL" clId="{1D4FE2C7-88EC-4897-A9BA-AB2870E9CE7A}" dt="2019-03-07T17:03:15.327" v="2917" actId="20577"/>
          <ac:spMkLst>
            <pc:docMk/>
            <pc:sldMk cId="185629645" sldId="267"/>
            <ac:spMk id="2" creationId="{FFB3E433-5974-4127-9C77-FCBF2D5CC659}"/>
          </ac:spMkLst>
        </pc:spChg>
        <pc:spChg chg="mod">
          <ac:chgData name="Juha Jämsä" userId="a483cc4a-3bdc-4022-a4ee-58db076ca864" providerId="ADAL" clId="{1D4FE2C7-88EC-4897-A9BA-AB2870E9CE7A}" dt="2019-03-07T17:10:15.547" v="3290" actId="20577"/>
          <ac:spMkLst>
            <pc:docMk/>
            <pc:sldMk cId="185629645" sldId="267"/>
            <ac:spMk id="3" creationId="{B073C1B0-911E-4500-AB3B-82571ED235A5}"/>
          </ac:spMkLst>
        </pc:spChg>
      </pc:sldChg>
      <pc:sldChg chg="del">
        <pc:chgData name="Juha Jämsä" userId="a483cc4a-3bdc-4022-a4ee-58db076ca864" providerId="ADAL" clId="{1D4FE2C7-88EC-4897-A9BA-AB2870E9CE7A}" dt="2019-03-07T15:30:51.424" v="11" actId="2696"/>
        <pc:sldMkLst>
          <pc:docMk/>
          <pc:sldMk cId="2103672668" sldId="267"/>
        </pc:sldMkLst>
      </pc:sldChg>
      <pc:sldChg chg="del">
        <pc:chgData name="Juha Jämsä" userId="a483cc4a-3bdc-4022-a4ee-58db076ca864" providerId="ADAL" clId="{1D4FE2C7-88EC-4897-A9BA-AB2870E9CE7A}" dt="2019-03-07T15:30:48.700" v="8" actId="2696"/>
        <pc:sldMkLst>
          <pc:docMk/>
          <pc:sldMk cId="2614850793" sldId="269"/>
        </pc:sldMkLst>
      </pc:sldChg>
      <pc:sldChg chg="del">
        <pc:chgData name="Juha Jämsä" userId="a483cc4a-3bdc-4022-a4ee-58db076ca864" providerId="ADAL" clId="{1D4FE2C7-88EC-4897-A9BA-AB2870E9CE7A}" dt="2019-03-07T15:30:49.512" v="9" actId="2696"/>
        <pc:sldMkLst>
          <pc:docMk/>
          <pc:sldMk cId="3992027221" sldId="270"/>
        </pc:sldMkLst>
      </pc:sldChg>
      <pc:sldChg chg="del">
        <pc:chgData name="Juha Jämsä" userId="a483cc4a-3bdc-4022-a4ee-58db076ca864" providerId="ADAL" clId="{1D4FE2C7-88EC-4897-A9BA-AB2870E9CE7A}" dt="2019-03-07T15:30:50.502" v="10" actId="2696"/>
        <pc:sldMkLst>
          <pc:docMk/>
          <pc:sldMk cId="2233234748" sldId="27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64105-5997-486A-B645-4863056B2C3F}" type="datetimeFigureOut">
              <a:rPr lang="fi-FI" smtClean="0"/>
              <a:t>7.3.2019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CD9AA-A237-4546-B275-36F6582C99D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30672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96ECE-14AE-480E-95D9-9F40815EEDFA}" type="datetimeFigureOut">
              <a:rPr lang="fi-FI" smtClean="0"/>
              <a:pPr/>
              <a:t>7.3.2019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C5DB2-1344-48D7-8C43-A4AAE5AE51E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82824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3856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CE3C-739D-483B-9477-1F946F64A142}" type="datetime1">
              <a:rPr lang="fi-FI" smtClean="0"/>
              <a:t>7.3.2019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Sateenkaariperheet ry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368-170F-4AE0-88F7-A503BF41DE9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A34-F441-4D06-A07A-4131676CE6C6}" type="datetime1">
              <a:rPr lang="fi-FI" smtClean="0"/>
              <a:t>7.3.2019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Sateenkaariperheet ry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368-170F-4AE0-88F7-A503BF41DE9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E735-63A1-480F-B09C-9F280E64DD5E}" type="datetime1">
              <a:rPr lang="fi-FI" smtClean="0"/>
              <a:t>7.3.2019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Sateenkaariperheet ry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368-170F-4AE0-88F7-A503BF41DE9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9D16-179C-4F49-9413-ACD7B37F19D1}" type="datetime1">
              <a:rPr lang="fi-FI" smtClean="0"/>
              <a:t>7.3.2019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Sateenkaariperheet ry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368-170F-4AE0-88F7-A503BF41DE9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1BF7-AC61-44CD-94FD-F7EED3217FF0}" type="datetime1">
              <a:rPr lang="fi-FI" smtClean="0"/>
              <a:t>7.3.2019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Sateenkaariperheet ry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368-170F-4AE0-88F7-A503BF41DE9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34DAF-3C91-4686-B3FF-9E0008D7AF53}" type="datetime1">
              <a:rPr lang="fi-FI" smtClean="0"/>
              <a:t>7.3.2019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Sateenkaariperheet ry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368-170F-4AE0-88F7-A503BF41DE9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A71E-6824-407E-80E3-A03923CE8BE4}" type="datetime1">
              <a:rPr lang="fi-FI" smtClean="0"/>
              <a:t>7.3.2019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Sateenkaariperheet ry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368-170F-4AE0-88F7-A503BF41DE9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0CEB-B675-4559-B1DF-47AFABF246CD}" type="datetime1">
              <a:rPr lang="fi-FI" smtClean="0"/>
              <a:t>7.3.2019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Sateenkaariperheet ry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368-170F-4AE0-88F7-A503BF41DE9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E9735-B192-4899-AEA7-143DE78168BE}" type="datetime1">
              <a:rPr lang="fi-FI" smtClean="0"/>
              <a:t>7.3.2019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Sateenkaariperheet ry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368-170F-4AE0-88F7-A503BF41DE9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D610-5D2B-44E6-9879-FAC7DD4E8E02}" type="datetime1">
              <a:rPr lang="fi-FI" smtClean="0"/>
              <a:t>7.3.2019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Sateenkaariperheet ry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368-170F-4AE0-88F7-A503BF41DE9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C72F-67AE-4C1D-8E26-2E892BEEAB7A}" type="datetime1">
              <a:rPr lang="fi-FI" smtClean="0"/>
              <a:t>7.3.2019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Sateenkaariperheet ry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4C368-170F-4AE0-88F7-A503BF41DE9F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01D26-42DC-428A-BD59-6485BAE5DCF6}" type="datetime1">
              <a:rPr lang="fi-FI" smtClean="0"/>
              <a:t>7.3.2019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Sateenkaariperheet ry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4C368-170F-4AE0-88F7-A503BF41DE9F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54759"/>
          </a:xfrm>
        </p:spPr>
        <p:txBody>
          <a:bodyPr>
            <a:normAutofit/>
          </a:bodyPr>
          <a:lstStyle/>
          <a:p>
            <a:r>
              <a:rPr lang="en-US" b="1" dirty="0"/>
              <a:t>CRC Committee </a:t>
            </a:r>
            <a:r>
              <a:rPr lang="en-US" b="1" dirty="0">
                <a:solidFill>
                  <a:schemeClr val="tx2"/>
                </a:solidFill>
              </a:rPr>
              <a:t>and a case of </a:t>
            </a:r>
            <a:r>
              <a:rPr lang="en-US" b="1" dirty="0"/>
              <a:t>individual communication</a:t>
            </a:r>
            <a:r>
              <a:rPr lang="en-US" b="1" dirty="0">
                <a:solidFill>
                  <a:schemeClr val="tx2"/>
                </a:solidFill>
              </a:rPr>
              <a:t> by a rainbow family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5" name="Suorakulmio 4"/>
          <p:cNvSpPr/>
          <p:nvPr/>
        </p:nvSpPr>
        <p:spPr>
          <a:xfrm>
            <a:off x="7393860" y="467380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A0E17B93-D741-4C18-992A-A68FDA024C77}" type="datetime1">
              <a:rPr lang="fi-FI" b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pPr/>
              <a:t>7.3.2019</a:t>
            </a:fld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68760"/>
            <a:ext cx="5050904" cy="4857403"/>
          </a:xfrm>
        </p:spPr>
        <p:txBody>
          <a:bodyPr/>
          <a:lstStyle/>
          <a:p>
            <a:pPr marL="0" indent="0" algn="ctr">
              <a:buNone/>
            </a:pPr>
            <a:r>
              <a:rPr lang="fi-FI" sz="4000" dirty="0"/>
              <a:t>Juha Jämsä</a:t>
            </a:r>
          </a:p>
          <a:p>
            <a:pPr marL="0" indent="0">
              <a:buNone/>
            </a:pPr>
            <a:endParaRPr lang="fi-FI" dirty="0"/>
          </a:p>
          <a:p>
            <a:pPr marL="0" indent="0" algn="ctr">
              <a:buNone/>
            </a:pPr>
            <a:r>
              <a:rPr lang="fi-FI" sz="2400" dirty="0" err="1"/>
              <a:t>Executive</a:t>
            </a:r>
            <a:r>
              <a:rPr lang="fi-FI" sz="2400" dirty="0"/>
              <a:t> </a:t>
            </a:r>
            <a:r>
              <a:rPr lang="fi-FI" sz="2400" dirty="0" err="1"/>
              <a:t>Director</a:t>
            </a:r>
            <a:endParaRPr lang="fi-FI" sz="2400" dirty="0"/>
          </a:p>
          <a:p>
            <a:pPr marL="0" indent="0" algn="ctr">
              <a:buNone/>
            </a:pPr>
            <a:r>
              <a:rPr lang="fi-FI" sz="2400" dirty="0" err="1"/>
              <a:t>Rainbow</a:t>
            </a:r>
            <a:r>
              <a:rPr lang="fi-FI" sz="2400" dirty="0"/>
              <a:t> </a:t>
            </a:r>
            <a:r>
              <a:rPr lang="fi-FI" sz="2400" dirty="0" err="1"/>
              <a:t>Families</a:t>
            </a:r>
            <a:r>
              <a:rPr lang="fi-FI" sz="2400" dirty="0"/>
              <a:t> Finland (Sateenkaariperheet ry)</a:t>
            </a:r>
          </a:p>
          <a:p>
            <a:pPr marL="0" indent="0" algn="ctr">
              <a:buNone/>
            </a:pPr>
            <a:r>
              <a:rPr lang="fi-FI" sz="2400" dirty="0"/>
              <a:t>juha.jamsa@sateenkaariperheet.fi</a:t>
            </a:r>
          </a:p>
          <a:p>
            <a:pPr marL="0" indent="0" algn="ctr">
              <a:buNone/>
            </a:pPr>
            <a:r>
              <a:rPr lang="fi-FI" sz="2400" dirty="0" err="1"/>
              <a:t>www.sateenkaariperheet.fi</a:t>
            </a:r>
            <a:endParaRPr lang="fi-FI" sz="2400" dirty="0"/>
          </a:p>
          <a:p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FA3D7942-EC44-467F-9D51-C692D648CA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792" y="2132856"/>
            <a:ext cx="2358008" cy="35370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7C7E52-FEB9-49AD-BDD2-79B6126AA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Individual</a:t>
            </a:r>
            <a:r>
              <a:rPr lang="fi-FI" dirty="0"/>
              <a:t> </a:t>
            </a:r>
            <a:r>
              <a:rPr lang="fi-FI" dirty="0" err="1"/>
              <a:t>communications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390D49-79D7-417B-B466-F260E51CE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Committee on the Rights of the Child</a:t>
            </a:r>
          </a:p>
          <a:p>
            <a:pPr lvl="1"/>
            <a:r>
              <a:rPr lang="en-US" dirty="0"/>
              <a:t>18 independent experts that monitor implementation of the convention</a:t>
            </a:r>
          </a:p>
          <a:p>
            <a:r>
              <a:rPr lang="en-US" dirty="0"/>
              <a:t>Optional Protocol on a communications procedure (OPIC)</a:t>
            </a:r>
          </a:p>
          <a:p>
            <a:pPr lvl="1"/>
            <a:r>
              <a:rPr lang="en-US" dirty="0"/>
              <a:t>ratified by only 43 states so far</a:t>
            </a:r>
          </a:p>
          <a:p>
            <a:pPr lvl="1"/>
            <a:r>
              <a:rPr lang="en-US" dirty="0"/>
              <a:t>allow individual children to submit complaints regarding specific violations of their rights </a:t>
            </a:r>
          </a:p>
          <a:p>
            <a:pPr lvl="1"/>
            <a:r>
              <a:rPr lang="en-US" dirty="0"/>
              <a:t>entered into force in April 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3219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6907A3-279A-40F8-A0B9-AC8688395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A.B. </a:t>
            </a:r>
            <a:r>
              <a:rPr lang="fi-FI" dirty="0" err="1"/>
              <a:t>versus</a:t>
            </a:r>
            <a:r>
              <a:rPr lang="fi-FI" dirty="0"/>
              <a:t> Finland (51/2018)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BD9FBF-B996-481C-9298-8EA25E013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err="1"/>
              <a:t>Background</a:t>
            </a:r>
            <a:endParaRPr lang="fi-FI" dirty="0"/>
          </a:p>
          <a:p>
            <a:r>
              <a:rPr lang="fi-FI" dirty="0">
                <a:solidFill>
                  <a:srgbClr val="C00000"/>
                </a:solidFill>
              </a:rPr>
              <a:t>Russian </a:t>
            </a:r>
            <a:r>
              <a:rPr lang="fi-FI" dirty="0" err="1">
                <a:solidFill>
                  <a:srgbClr val="C00000"/>
                </a:solidFill>
              </a:rPr>
              <a:t>same-sex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couple</a:t>
            </a:r>
            <a:r>
              <a:rPr lang="fi-FI" dirty="0">
                <a:solidFill>
                  <a:srgbClr val="C00000"/>
                </a:solidFill>
              </a:rPr>
              <a:t> and </a:t>
            </a:r>
            <a:r>
              <a:rPr lang="fi-FI" dirty="0" err="1">
                <a:solidFill>
                  <a:srgbClr val="C00000"/>
                </a:solidFill>
              </a:rPr>
              <a:t>their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young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child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sought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asylum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/>
              <a:t>in Finland in 2015</a:t>
            </a:r>
          </a:p>
          <a:p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afraid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child</a:t>
            </a:r>
            <a:r>
              <a:rPr lang="fi-FI" dirty="0"/>
              <a:t>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face</a:t>
            </a:r>
            <a:r>
              <a:rPr lang="fi-FI" dirty="0"/>
              <a:t> </a:t>
            </a:r>
            <a:r>
              <a:rPr lang="fi-FI" dirty="0" err="1"/>
              <a:t>persecution</a:t>
            </a:r>
            <a:r>
              <a:rPr lang="fi-FI" dirty="0"/>
              <a:t> and </a:t>
            </a:r>
            <a:r>
              <a:rPr lang="fi-FI" dirty="0" err="1"/>
              <a:t>possibly</a:t>
            </a:r>
            <a:r>
              <a:rPr lang="fi-FI" dirty="0"/>
              <a:t> </a:t>
            </a:r>
            <a:r>
              <a:rPr lang="fi-FI" dirty="0" err="1"/>
              <a:t>violence</a:t>
            </a:r>
            <a:r>
              <a:rPr lang="fi-FI" dirty="0"/>
              <a:t> in </a:t>
            </a:r>
            <a:r>
              <a:rPr lang="fi-FI" dirty="0" err="1"/>
              <a:t>Russia</a:t>
            </a:r>
            <a:r>
              <a:rPr lang="fi-FI" dirty="0"/>
              <a:t> </a:t>
            </a:r>
          </a:p>
          <a:p>
            <a:r>
              <a:rPr lang="fi-FI" dirty="0" err="1"/>
              <a:t>Previously</a:t>
            </a:r>
            <a:r>
              <a:rPr lang="fi-FI" dirty="0"/>
              <a:t> Finland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often</a:t>
            </a:r>
            <a:r>
              <a:rPr lang="fi-FI" dirty="0"/>
              <a:t> </a:t>
            </a:r>
            <a:r>
              <a:rPr lang="fi-FI" dirty="0" err="1"/>
              <a:t>granted</a:t>
            </a:r>
            <a:r>
              <a:rPr lang="fi-FI" dirty="0"/>
              <a:t> </a:t>
            </a:r>
            <a:r>
              <a:rPr lang="fi-FI" dirty="0" err="1"/>
              <a:t>asylum</a:t>
            </a:r>
            <a:r>
              <a:rPr lang="fi-FI" dirty="0"/>
              <a:t> for </a:t>
            </a:r>
            <a:r>
              <a:rPr lang="fi-FI" dirty="0" err="1"/>
              <a:t>applicants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russian</a:t>
            </a:r>
            <a:r>
              <a:rPr lang="fi-FI" dirty="0"/>
              <a:t> </a:t>
            </a:r>
            <a:r>
              <a:rPr lang="fi-FI" dirty="0" err="1"/>
              <a:t>origins</a:t>
            </a:r>
            <a:r>
              <a:rPr lang="fi-FI" dirty="0"/>
              <a:t> </a:t>
            </a:r>
            <a:r>
              <a:rPr lang="fi-FI" dirty="0" err="1"/>
              <a:t>belonging</a:t>
            </a:r>
            <a:r>
              <a:rPr lang="fi-FI" dirty="0"/>
              <a:t> to </a:t>
            </a:r>
            <a:r>
              <a:rPr lang="fi-FI" dirty="0" err="1"/>
              <a:t>sexual</a:t>
            </a:r>
            <a:r>
              <a:rPr lang="fi-FI" dirty="0"/>
              <a:t> </a:t>
            </a:r>
            <a:r>
              <a:rPr lang="fi-FI" dirty="0" err="1"/>
              <a:t>minorities</a:t>
            </a:r>
            <a:endParaRPr lang="fi-FI" dirty="0"/>
          </a:p>
          <a:p>
            <a:r>
              <a:rPr lang="fi-FI" dirty="0" err="1"/>
              <a:t>Now</a:t>
            </a:r>
            <a:r>
              <a:rPr lang="fi-FI" dirty="0"/>
              <a:t> Finland </a:t>
            </a:r>
            <a:r>
              <a:rPr lang="fi-FI" dirty="0" err="1"/>
              <a:t>deviated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praxis</a:t>
            </a:r>
            <a:r>
              <a:rPr lang="fi-FI" dirty="0"/>
              <a:t> and </a:t>
            </a:r>
            <a:r>
              <a:rPr lang="fi-FI" dirty="0" err="1">
                <a:solidFill>
                  <a:srgbClr val="C00000"/>
                </a:solidFill>
              </a:rPr>
              <a:t>deported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the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family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/>
              <a:t>in </a:t>
            </a:r>
            <a:r>
              <a:rPr lang="fi-FI" dirty="0" err="1"/>
              <a:t>question</a:t>
            </a:r>
            <a:r>
              <a:rPr lang="fi-FI" dirty="0"/>
              <a:t> in 2017, </a:t>
            </a:r>
            <a:r>
              <a:rPr lang="fi-FI" dirty="0" err="1"/>
              <a:t>even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a </a:t>
            </a:r>
            <a:r>
              <a:rPr lang="fi-FI" dirty="0" err="1"/>
              <a:t>child</a:t>
            </a:r>
            <a:r>
              <a:rPr lang="fi-FI" dirty="0"/>
              <a:t> </a:t>
            </a:r>
            <a:r>
              <a:rPr lang="fi-FI" dirty="0" err="1"/>
              <a:t>involved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4323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66C12B4-AEB0-4E3E-815D-3AD4804D1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The </a:t>
            </a:r>
            <a:r>
              <a:rPr lang="fi-FI" dirty="0" err="1"/>
              <a:t>Role</a:t>
            </a:r>
            <a:r>
              <a:rPr lang="fi-FI" dirty="0"/>
              <a:t> of an LGBTI Association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B313B3-9E77-411D-967E-A36FF0F95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The </a:t>
            </a:r>
            <a:r>
              <a:rPr lang="fi-FI" dirty="0" err="1"/>
              <a:t>family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attending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>
                <a:solidFill>
                  <a:srgbClr val="C00000"/>
                </a:solidFill>
              </a:rPr>
              <a:t>peer</a:t>
            </a:r>
            <a:r>
              <a:rPr lang="fi-FI" dirty="0">
                <a:solidFill>
                  <a:srgbClr val="C00000"/>
                </a:solidFill>
              </a:rPr>
              <a:t> support </a:t>
            </a:r>
            <a:r>
              <a:rPr lang="fi-FI" dirty="0" err="1"/>
              <a:t>groups</a:t>
            </a:r>
            <a:r>
              <a:rPr lang="fi-FI" dirty="0"/>
              <a:t> of Sateenkaariperheet </a:t>
            </a:r>
            <a:r>
              <a:rPr lang="fi-FI" dirty="0" err="1"/>
              <a:t>while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lived</a:t>
            </a:r>
            <a:r>
              <a:rPr lang="fi-FI" dirty="0"/>
              <a:t> in Finland</a:t>
            </a:r>
          </a:p>
          <a:p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supported</a:t>
            </a:r>
            <a:r>
              <a:rPr lang="fi-FI" dirty="0"/>
              <a:t>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appeals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>
                <a:solidFill>
                  <a:srgbClr val="C00000"/>
                </a:solidFill>
              </a:rPr>
              <a:t>statements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courts</a:t>
            </a:r>
            <a:endParaRPr lang="fi-FI" dirty="0"/>
          </a:p>
          <a:p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national</a:t>
            </a:r>
            <a:r>
              <a:rPr lang="fi-FI" dirty="0"/>
              <a:t> </a:t>
            </a:r>
            <a:r>
              <a:rPr lang="fi-FI" dirty="0" err="1"/>
              <a:t>remedies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exhausted</a:t>
            </a:r>
            <a:r>
              <a:rPr lang="fi-FI" dirty="0"/>
              <a:t>, </a:t>
            </a:r>
            <a:r>
              <a:rPr lang="fi-FI" dirty="0" err="1"/>
              <a:t>we</a:t>
            </a:r>
            <a:r>
              <a:rPr lang="fi-FI" dirty="0"/>
              <a:t> </a:t>
            </a:r>
          </a:p>
          <a:p>
            <a:pPr lvl="1"/>
            <a:r>
              <a:rPr lang="fi-FI" dirty="0" err="1"/>
              <a:t>found</a:t>
            </a:r>
            <a:r>
              <a:rPr lang="fi-FI" dirty="0"/>
              <a:t> a </a:t>
            </a:r>
            <a:r>
              <a:rPr lang="fi-FI" dirty="0" err="1">
                <a:solidFill>
                  <a:srgbClr val="C00000"/>
                </a:solidFill>
              </a:rPr>
              <a:t>competant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lawyer</a:t>
            </a:r>
            <a:endParaRPr lang="fi-FI" dirty="0">
              <a:solidFill>
                <a:srgbClr val="C00000"/>
              </a:solidFill>
            </a:endParaRPr>
          </a:p>
          <a:p>
            <a:pPr lvl="1"/>
            <a:r>
              <a:rPr lang="fi-FI" dirty="0" err="1"/>
              <a:t>gathered</a:t>
            </a:r>
            <a:r>
              <a:rPr lang="fi-FI" dirty="0"/>
              <a:t> </a:t>
            </a:r>
            <a:r>
              <a:rPr lang="fi-FI" dirty="0" err="1">
                <a:solidFill>
                  <a:srgbClr val="C00000"/>
                </a:solidFill>
              </a:rPr>
              <a:t>funding</a:t>
            </a:r>
            <a:r>
              <a:rPr lang="fi-FI" dirty="0"/>
              <a:t> </a:t>
            </a:r>
            <a:r>
              <a:rPr lang="fi-FI" dirty="0" err="1"/>
              <a:t>through</a:t>
            </a:r>
            <a:r>
              <a:rPr lang="fi-FI" dirty="0"/>
              <a:t> </a:t>
            </a:r>
            <a:r>
              <a:rPr lang="fi-FI" dirty="0" err="1"/>
              <a:t>crowd-funding</a:t>
            </a:r>
            <a:endParaRPr lang="fi-FI" dirty="0"/>
          </a:p>
          <a:p>
            <a:pPr lvl="1"/>
            <a:r>
              <a:rPr lang="fi-FI" dirty="0" err="1"/>
              <a:t>helped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family</a:t>
            </a:r>
            <a:r>
              <a:rPr lang="fi-FI" dirty="0"/>
              <a:t> to </a:t>
            </a:r>
            <a:r>
              <a:rPr lang="fi-FI" dirty="0" err="1"/>
              <a:t>send</a:t>
            </a:r>
            <a:r>
              <a:rPr lang="fi-FI" dirty="0"/>
              <a:t> an </a:t>
            </a:r>
            <a:r>
              <a:rPr lang="fi-FI" dirty="0" err="1">
                <a:solidFill>
                  <a:srgbClr val="C00000"/>
                </a:solidFill>
              </a:rPr>
              <a:t>individual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communication</a:t>
            </a:r>
            <a:r>
              <a:rPr lang="fi-FI" dirty="0"/>
              <a:t> (a </a:t>
            </a:r>
            <a:r>
              <a:rPr lang="fi-FI" dirty="0" err="1"/>
              <a:t>complaint</a:t>
            </a:r>
            <a:r>
              <a:rPr lang="fi-FI" dirty="0"/>
              <a:t>) </a:t>
            </a:r>
            <a:r>
              <a:rPr lang="fi-FI" i="1" dirty="0"/>
              <a:t>on </a:t>
            </a:r>
            <a:r>
              <a:rPr lang="fi-FI" i="1" dirty="0" err="1"/>
              <a:t>behalf</a:t>
            </a:r>
            <a:r>
              <a:rPr lang="fi-FI" i="1" dirty="0"/>
              <a:t> of </a:t>
            </a:r>
            <a:r>
              <a:rPr lang="fi-FI" i="1" dirty="0" err="1"/>
              <a:t>the</a:t>
            </a:r>
            <a:r>
              <a:rPr lang="fi-FI" i="1" dirty="0"/>
              <a:t> </a:t>
            </a:r>
            <a:r>
              <a:rPr lang="fi-FI" i="1" dirty="0" err="1"/>
              <a:t>child</a:t>
            </a:r>
            <a:r>
              <a:rPr lang="fi-FI" i="1" dirty="0"/>
              <a:t> </a:t>
            </a:r>
            <a:r>
              <a:rPr lang="fi-FI" dirty="0"/>
              <a:t>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Committee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Rights of </a:t>
            </a:r>
            <a:r>
              <a:rPr lang="fi-FI" dirty="0" err="1"/>
              <a:t>the</a:t>
            </a:r>
            <a:r>
              <a:rPr lang="fi-FI" dirty="0"/>
              <a:t> Child</a:t>
            </a:r>
          </a:p>
          <a:p>
            <a:r>
              <a:rPr lang="fi-FI" dirty="0" err="1"/>
              <a:t>Communication</a:t>
            </a:r>
            <a:r>
              <a:rPr lang="fi-FI" dirty="0"/>
              <a:t> is </a:t>
            </a:r>
            <a:r>
              <a:rPr lang="fi-FI" dirty="0" err="1"/>
              <a:t>still</a:t>
            </a:r>
            <a:r>
              <a:rPr lang="fi-FI" dirty="0"/>
              <a:t> in </a:t>
            </a:r>
            <a:r>
              <a:rPr lang="fi-FI" dirty="0" err="1"/>
              <a:t>process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50276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DADE71-112C-4D36-87D2-E4EF6F566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Claim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Communication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C2BEEC-D9FB-45D0-95A7-D5EB8E413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>
                <a:solidFill>
                  <a:schemeClr val="tx2"/>
                </a:solidFill>
              </a:rPr>
              <a:t>Violation</a:t>
            </a:r>
            <a:r>
              <a:rPr lang="fi-FI" dirty="0">
                <a:solidFill>
                  <a:schemeClr val="tx2"/>
                </a:solidFill>
              </a:rPr>
              <a:t> of </a:t>
            </a:r>
            <a:r>
              <a:rPr lang="fi-FI" dirty="0" err="1">
                <a:solidFill>
                  <a:srgbClr val="C00000"/>
                </a:solidFill>
              </a:rPr>
              <a:t>Article</a:t>
            </a:r>
            <a:r>
              <a:rPr lang="fi-FI" dirty="0">
                <a:solidFill>
                  <a:srgbClr val="C00000"/>
                </a:solidFill>
              </a:rPr>
              <a:t> 3</a:t>
            </a:r>
            <a:r>
              <a:rPr lang="fi-FI" dirty="0">
                <a:solidFill>
                  <a:schemeClr val="tx2"/>
                </a:solidFill>
              </a:rPr>
              <a:t> (</a:t>
            </a:r>
            <a:r>
              <a:rPr lang="fi-FI" dirty="0" err="1">
                <a:solidFill>
                  <a:schemeClr val="tx2"/>
                </a:solidFill>
              </a:rPr>
              <a:t>best</a:t>
            </a:r>
            <a:r>
              <a:rPr lang="fi-FI" dirty="0">
                <a:solidFill>
                  <a:schemeClr val="tx2"/>
                </a:solidFill>
              </a:rPr>
              <a:t> </a:t>
            </a:r>
            <a:r>
              <a:rPr lang="fi-FI" dirty="0" err="1">
                <a:solidFill>
                  <a:schemeClr val="tx2"/>
                </a:solidFill>
              </a:rPr>
              <a:t>interest</a:t>
            </a:r>
            <a:r>
              <a:rPr lang="fi-FI" dirty="0">
                <a:solidFill>
                  <a:schemeClr val="tx2"/>
                </a:solidFill>
              </a:rPr>
              <a:t> of a </a:t>
            </a:r>
            <a:r>
              <a:rPr lang="fi-FI" dirty="0" err="1">
                <a:solidFill>
                  <a:schemeClr val="tx2"/>
                </a:solidFill>
              </a:rPr>
              <a:t>child</a:t>
            </a:r>
            <a:r>
              <a:rPr lang="fi-FI" dirty="0">
                <a:solidFill>
                  <a:schemeClr val="tx2"/>
                </a:solidFill>
              </a:rPr>
              <a:t>) </a:t>
            </a:r>
            <a:r>
              <a:rPr lang="fi-FI" dirty="0" err="1">
                <a:solidFill>
                  <a:schemeClr val="tx2"/>
                </a:solidFill>
              </a:rPr>
              <a:t>read</a:t>
            </a:r>
            <a:r>
              <a:rPr lang="fi-FI" dirty="0">
                <a:solidFill>
                  <a:schemeClr val="tx2"/>
                </a:solidFill>
              </a:rPr>
              <a:t> in </a:t>
            </a:r>
            <a:r>
              <a:rPr lang="fi-FI" dirty="0" err="1">
                <a:solidFill>
                  <a:schemeClr val="tx2"/>
                </a:solidFill>
              </a:rPr>
              <a:t>conjunction</a:t>
            </a:r>
            <a:r>
              <a:rPr lang="fi-FI" dirty="0">
                <a:solidFill>
                  <a:schemeClr val="tx2"/>
                </a:solidFill>
              </a:rPr>
              <a:t> </a:t>
            </a:r>
            <a:r>
              <a:rPr lang="fi-FI" dirty="0" err="1">
                <a:solidFill>
                  <a:schemeClr val="tx2"/>
                </a:solidFill>
              </a:rPr>
              <a:t>with</a:t>
            </a:r>
            <a:r>
              <a:rPr lang="fi-FI" dirty="0">
                <a:solidFill>
                  <a:schemeClr val="tx2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Article</a:t>
            </a:r>
            <a:r>
              <a:rPr lang="fi-FI" dirty="0">
                <a:solidFill>
                  <a:srgbClr val="C00000"/>
                </a:solidFill>
              </a:rPr>
              <a:t> 22 </a:t>
            </a:r>
            <a:r>
              <a:rPr lang="fi-FI" dirty="0">
                <a:solidFill>
                  <a:schemeClr val="tx2"/>
                </a:solidFill>
              </a:rPr>
              <a:t>(</a:t>
            </a:r>
            <a:r>
              <a:rPr lang="fi-FI" dirty="0" err="1">
                <a:solidFill>
                  <a:schemeClr val="tx2"/>
                </a:solidFill>
              </a:rPr>
              <a:t>rights</a:t>
            </a:r>
            <a:r>
              <a:rPr lang="fi-FI" dirty="0">
                <a:solidFill>
                  <a:schemeClr val="tx2"/>
                </a:solidFill>
              </a:rPr>
              <a:t> </a:t>
            </a:r>
            <a:r>
              <a:rPr lang="fi-FI" dirty="0"/>
              <a:t>of a </a:t>
            </a:r>
            <a:r>
              <a:rPr lang="fi-FI" dirty="0" err="1"/>
              <a:t>refugee</a:t>
            </a:r>
            <a:r>
              <a:rPr lang="fi-FI" dirty="0"/>
              <a:t> </a:t>
            </a:r>
            <a:r>
              <a:rPr lang="fi-FI" dirty="0" err="1"/>
              <a:t>child</a:t>
            </a:r>
            <a:r>
              <a:rPr lang="fi-FI" dirty="0"/>
              <a:t>)</a:t>
            </a:r>
          </a:p>
          <a:p>
            <a:pPr lvl="1"/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authorities</a:t>
            </a:r>
            <a:r>
              <a:rPr lang="fi-FI" dirty="0"/>
              <a:t> </a:t>
            </a:r>
            <a:r>
              <a:rPr lang="fi-FI" dirty="0" err="1"/>
              <a:t>failed</a:t>
            </a:r>
            <a:r>
              <a:rPr lang="fi-FI" dirty="0"/>
              <a:t> to </a:t>
            </a:r>
            <a:r>
              <a:rPr lang="fi-FI" dirty="0" err="1"/>
              <a:t>give</a:t>
            </a:r>
            <a:r>
              <a:rPr lang="fi-FI" dirty="0"/>
              <a:t> </a:t>
            </a:r>
            <a:r>
              <a:rPr lang="fi-FI" dirty="0" err="1"/>
              <a:t>proper</a:t>
            </a:r>
            <a:r>
              <a:rPr lang="fi-FI" dirty="0"/>
              <a:t> </a:t>
            </a:r>
            <a:r>
              <a:rPr lang="fi-FI" dirty="0" err="1"/>
              <a:t>consideration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</a:t>
            </a:r>
            <a:r>
              <a:rPr lang="fi-FI" dirty="0" err="1"/>
              <a:t>interest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child</a:t>
            </a:r>
            <a:r>
              <a:rPr lang="fi-FI" dirty="0"/>
              <a:t> </a:t>
            </a:r>
            <a:r>
              <a:rPr lang="fi-FI" dirty="0" err="1"/>
              <a:t>principle</a:t>
            </a:r>
            <a:endParaRPr lang="fi-FI" dirty="0"/>
          </a:p>
          <a:p>
            <a:pPr lvl="1"/>
            <a:r>
              <a:rPr lang="en-US" dirty="0"/>
              <a:t>correct application of the said principle would have led to the granting of an asylum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8061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40D4DB-0D7A-4674-99B3-375060A4C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Argumentation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377AA9D-E1C6-4A99-A1D0-95148D8CD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Immigration</a:t>
            </a:r>
            <a:r>
              <a:rPr lang="fi-FI" dirty="0"/>
              <a:t> Office </a:t>
            </a:r>
            <a:r>
              <a:rPr lang="fi-FI" dirty="0" err="1"/>
              <a:t>mentions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</a:t>
            </a:r>
            <a:r>
              <a:rPr lang="fi-FI" dirty="0" err="1"/>
              <a:t>interest</a:t>
            </a:r>
            <a:r>
              <a:rPr lang="fi-FI" dirty="0"/>
              <a:t> of </a:t>
            </a:r>
            <a:r>
              <a:rPr lang="fi-FI" dirty="0" err="1"/>
              <a:t>child</a:t>
            </a:r>
            <a:r>
              <a:rPr lang="fi-FI" dirty="0"/>
              <a:t> </a:t>
            </a:r>
            <a:r>
              <a:rPr lang="fi-FI" dirty="0" err="1"/>
              <a:t>principle</a:t>
            </a:r>
            <a:r>
              <a:rPr lang="fi-FI" dirty="0"/>
              <a:t> </a:t>
            </a:r>
            <a:r>
              <a:rPr lang="fi-FI" dirty="0" err="1"/>
              <a:t>only</a:t>
            </a:r>
            <a:r>
              <a:rPr lang="fi-FI" dirty="0"/>
              <a:t> </a:t>
            </a:r>
            <a:r>
              <a:rPr lang="fi-FI" dirty="0" err="1"/>
              <a:t>once</a:t>
            </a:r>
            <a:r>
              <a:rPr lang="fi-FI" dirty="0"/>
              <a:t> (</a:t>
            </a:r>
            <a:r>
              <a:rPr lang="fi-FI" dirty="0" err="1"/>
              <a:t>briefly</a:t>
            </a:r>
            <a:r>
              <a:rPr lang="fi-FI" dirty="0"/>
              <a:t>) in </a:t>
            </a:r>
            <a:r>
              <a:rPr lang="fi-FI" dirty="0" err="1"/>
              <a:t>its</a:t>
            </a:r>
            <a:r>
              <a:rPr lang="fi-FI" dirty="0"/>
              <a:t> </a:t>
            </a:r>
            <a:r>
              <a:rPr lang="fi-FI" dirty="0" err="1"/>
              <a:t>decision</a:t>
            </a:r>
            <a:r>
              <a:rPr lang="fi-FI" dirty="0"/>
              <a:t> - </a:t>
            </a:r>
            <a:r>
              <a:rPr lang="fi-FI" dirty="0" err="1"/>
              <a:t>appeals</a:t>
            </a:r>
            <a:r>
              <a:rPr lang="fi-FI" dirty="0"/>
              <a:t> </a:t>
            </a:r>
            <a:r>
              <a:rPr lang="fi-FI" dirty="0" err="1"/>
              <a:t>court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even</a:t>
            </a:r>
            <a:r>
              <a:rPr lang="fi-FI" dirty="0"/>
              <a:t> </a:t>
            </a:r>
            <a:r>
              <a:rPr lang="fi-FI" dirty="0" err="1"/>
              <a:t>once</a:t>
            </a:r>
            <a:endParaRPr lang="fi-FI" dirty="0"/>
          </a:p>
          <a:p>
            <a:r>
              <a:rPr lang="fi-FI" dirty="0" err="1">
                <a:solidFill>
                  <a:srgbClr val="C00000"/>
                </a:solidFill>
              </a:rPr>
              <a:t>This</a:t>
            </a:r>
            <a:r>
              <a:rPr lang="fi-FI" dirty="0">
                <a:solidFill>
                  <a:srgbClr val="C00000"/>
                </a:solidFill>
              </a:rPr>
              <a:t> is </a:t>
            </a:r>
            <a:r>
              <a:rPr lang="fi-FI" dirty="0" err="1">
                <a:solidFill>
                  <a:srgbClr val="C00000"/>
                </a:solidFill>
              </a:rPr>
              <a:t>grossly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insufficient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application</a:t>
            </a:r>
            <a:r>
              <a:rPr lang="fi-FI" dirty="0">
                <a:solidFill>
                  <a:srgbClr val="C00000"/>
                </a:solidFill>
              </a:rPr>
              <a:t> of </a:t>
            </a:r>
            <a:r>
              <a:rPr lang="fi-FI" dirty="0" err="1">
                <a:solidFill>
                  <a:srgbClr val="C00000"/>
                </a:solidFill>
              </a:rPr>
              <a:t>the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principle</a:t>
            </a:r>
            <a:endParaRPr lang="fi-FI" dirty="0">
              <a:solidFill>
                <a:srgbClr val="C00000"/>
              </a:solidFill>
            </a:endParaRPr>
          </a:p>
          <a:p>
            <a:r>
              <a:rPr lang="fi-FI" dirty="0" err="1"/>
              <a:t>Especially</a:t>
            </a:r>
            <a:r>
              <a:rPr lang="fi-FI" dirty="0"/>
              <a:t> </a:t>
            </a:r>
            <a:r>
              <a:rPr lang="fi-FI" dirty="0" err="1"/>
              <a:t>so</a:t>
            </a:r>
            <a:r>
              <a:rPr lang="fi-FI" dirty="0"/>
              <a:t>, </a:t>
            </a:r>
            <a:r>
              <a:rPr lang="fi-FI" dirty="0" err="1"/>
              <a:t>because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</a:t>
            </a:r>
            <a:r>
              <a:rPr lang="fi-FI" dirty="0" err="1"/>
              <a:t>immigration</a:t>
            </a:r>
            <a:r>
              <a:rPr lang="fi-FI" dirty="0"/>
              <a:t> </a:t>
            </a:r>
            <a:r>
              <a:rPr lang="fi-FI" dirty="0" err="1"/>
              <a:t>office</a:t>
            </a:r>
            <a:r>
              <a:rPr lang="fi-FI" dirty="0"/>
              <a:t> </a:t>
            </a:r>
            <a:r>
              <a:rPr lang="fi-FI" dirty="0" err="1"/>
              <a:t>accepts</a:t>
            </a:r>
            <a:r>
              <a:rPr lang="fi-FI" dirty="0"/>
              <a:t> as </a:t>
            </a:r>
            <a:r>
              <a:rPr lang="fi-FI" dirty="0" err="1"/>
              <a:t>facts</a:t>
            </a:r>
            <a:r>
              <a:rPr lang="fi-FI" dirty="0"/>
              <a:t>, </a:t>
            </a:r>
            <a:r>
              <a:rPr lang="fi-FI" dirty="0" err="1"/>
              <a:t>that</a:t>
            </a:r>
            <a:r>
              <a:rPr lang="fi-FI" dirty="0"/>
              <a:t>:</a:t>
            </a:r>
          </a:p>
          <a:p>
            <a:pPr lvl="1"/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child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bullied</a:t>
            </a:r>
            <a:r>
              <a:rPr lang="fi-FI" dirty="0"/>
              <a:t>, </a:t>
            </a:r>
            <a:r>
              <a:rPr lang="fi-FI" dirty="0" err="1"/>
              <a:t>also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authorities</a:t>
            </a:r>
            <a:endParaRPr lang="fi-FI" dirty="0"/>
          </a:p>
          <a:p>
            <a:pPr lvl="1"/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situation</a:t>
            </a:r>
            <a:r>
              <a:rPr lang="fi-FI" dirty="0"/>
              <a:t> in </a:t>
            </a:r>
            <a:r>
              <a:rPr lang="fi-FI" dirty="0" err="1"/>
              <a:t>Russia</a:t>
            </a:r>
            <a:r>
              <a:rPr lang="fi-FI" dirty="0"/>
              <a:t>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detereorating</a:t>
            </a:r>
            <a:r>
              <a:rPr lang="fi-FI" dirty="0"/>
              <a:t>:</a:t>
            </a:r>
          </a:p>
          <a:p>
            <a:pPr lvl="2"/>
            <a:r>
              <a:rPr lang="fi-FI" dirty="0"/>
              <a:t>Negative </a:t>
            </a:r>
            <a:r>
              <a:rPr lang="fi-FI" dirty="0" err="1"/>
              <a:t>attitudes</a:t>
            </a:r>
            <a:r>
              <a:rPr lang="fi-FI" dirty="0"/>
              <a:t>, open </a:t>
            </a:r>
            <a:r>
              <a:rPr lang="fi-FI" dirty="0" err="1"/>
              <a:t>hostility</a:t>
            </a:r>
            <a:r>
              <a:rPr lang="fi-FI" dirty="0"/>
              <a:t> and </a:t>
            </a:r>
            <a:r>
              <a:rPr lang="fi-FI" dirty="0" err="1"/>
              <a:t>even</a:t>
            </a:r>
            <a:r>
              <a:rPr lang="fi-FI" dirty="0"/>
              <a:t> </a:t>
            </a:r>
            <a:r>
              <a:rPr lang="fi-FI" dirty="0" err="1"/>
              <a:t>violence</a:t>
            </a:r>
            <a:r>
              <a:rPr lang="fi-FI" dirty="0"/>
              <a:t> </a:t>
            </a:r>
            <a:r>
              <a:rPr lang="fi-FI" dirty="0" err="1"/>
              <a:t>against</a:t>
            </a:r>
            <a:r>
              <a:rPr lang="fi-FI" dirty="0"/>
              <a:t> LGBTI </a:t>
            </a:r>
            <a:r>
              <a:rPr lang="fi-FI" dirty="0" err="1"/>
              <a:t>people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increased</a:t>
            </a:r>
            <a:endParaRPr lang="fi-FI" dirty="0"/>
          </a:p>
          <a:p>
            <a:pPr lvl="2"/>
            <a:r>
              <a:rPr lang="fi-FI" dirty="0" err="1"/>
              <a:t>Same-sex</a:t>
            </a:r>
            <a:r>
              <a:rPr lang="fi-FI" dirty="0"/>
              <a:t> </a:t>
            </a:r>
            <a:r>
              <a:rPr lang="fi-FI" dirty="0" err="1"/>
              <a:t>families</a:t>
            </a:r>
            <a:r>
              <a:rPr lang="fi-FI" dirty="0"/>
              <a:t> </a:t>
            </a:r>
            <a:r>
              <a:rPr lang="fi-FI" dirty="0" err="1"/>
              <a:t>now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to </a:t>
            </a:r>
            <a:r>
              <a:rPr lang="fi-FI" dirty="0" err="1"/>
              <a:t>instruct</a:t>
            </a:r>
            <a:r>
              <a:rPr lang="fi-FI" dirty="0"/>
              <a:t>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children</a:t>
            </a:r>
            <a:r>
              <a:rPr lang="fi-FI" dirty="0"/>
              <a:t> to </a:t>
            </a:r>
            <a:r>
              <a:rPr lang="fi-FI" dirty="0" err="1"/>
              <a:t>lie</a:t>
            </a:r>
            <a:endParaRPr lang="fi-FI" dirty="0"/>
          </a:p>
          <a:p>
            <a:pPr lvl="2"/>
            <a:endParaRPr lang="fi-FI" dirty="0"/>
          </a:p>
          <a:p>
            <a:pPr lvl="2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5314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B3E433-5974-4127-9C77-FCBF2D5CC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Argumentation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73C1B0-911E-4500-AB3B-82571ED23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While living in the Russian Federation the child is constantly subjected to severe violations of his rights:</a:t>
            </a:r>
          </a:p>
          <a:p>
            <a:pPr lvl="1"/>
            <a:r>
              <a:rPr lang="en-US" dirty="0"/>
              <a:t>Art.2: non-discrimination</a:t>
            </a:r>
          </a:p>
          <a:p>
            <a:pPr lvl="1"/>
            <a:r>
              <a:rPr lang="en-US" dirty="0"/>
              <a:t>Art.13: freedom of expression</a:t>
            </a:r>
          </a:p>
          <a:p>
            <a:pPr lvl="1"/>
            <a:r>
              <a:rPr lang="en-US" dirty="0"/>
              <a:t>Art.14: freedom of thought</a:t>
            </a:r>
          </a:p>
          <a:p>
            <a:pPr lvl="1"/>
            <a:r>
              <a:rPr lang="en-US" dirty="0"/>
              <a:t>Art.16: right to private life</a:t>
            </a:r>
          </a:p>
          <a:p>
            <a:pPr lvl="1"/>
            <a:r>
              <a:rPr lang="en-US" dirty="0"/>
              <a:t>Art.17: right to get information re health and well-being</a:t>
            </a:r>
          </a:p>
          <a:p>
            <a:pPr lvl="1"/>
            <a:r>
              <a:rPr lang="en-US" dirty="0"/>
              <a:t>Art.19: right not to be subjected to physical violence</a:t>
            </a:r>
          </a:p>
          <a:p>
            <a:pPr lvl="1"/>
            <a:r>
              <a:rPr lang="en-US" dirty="0"/>
              <a:t>Art.29: right to education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629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5D7F47-DE30-4AA7-93E8-9DB0FD3A9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The </a:t>
            </a:r>
            <a:r>
              <a:rPr lang="fi-FI" dirty="0" err="1"/>
              <a:t>Significance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Case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4A54BC-B1EC-4534-9C31-D6A799A20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err="1">
                <a:solidFill>
                  <a:srgbClr val="C00000"/>
                </a:solidFill>
              </a:rPr>
              <a:t>First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time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/>
              <a:t>that</a:t>
            </a:r>
            <a:r>
              <a:rPr lang="fi-FI" dirty="0"/>
              <a:t> a case </a:t>
            </a:r>
            <a:r>
              <a:rPr lang="fi-FI" dirty="0" err="1"/>
              <a:t>concerning</a:t>
            </a:r>
            <a:r>
              <a:rPr lang="fi-FI" dirty="0"/>
              <a:t> </a:t>
            </a:r>
            <a:r>
              <a:rPr lang="fi-FI" dirty="0" err="1"/>
              <a:t>rights</a:t>
            </a:r>
            <a:r>
              <a:rPr lang="fi-FI" dirty="0"/>
              <a:t> of a </a:t>
            </a:r>
            <a:r>
              <a:rPr lang="fi-FI" dirty="0" err="1"/>
              <a:t>child</a:t>
            </a:r>
            <a:r>
              <a:rPr lang="fi-FI" dirty="0"/>
              <a:t> in a </a:t>
            </a:r>
            <a:r>
              <a:rPr lang="fi-FI" dirty="0" err="1"/>
              <a:t>rainbow</a:t>
            </a:r>
            <a:r>
              <a:rPr lang="fi-FI" dirty="0"/>
              <a:t> </a:t>
            </a:r>
            <a:r>
              <a:rPr lang="fi-FI" dirty="0" err="1"/>
              <a:t>family</a:t>
            </a:r>
            <a:r>
              <a:rPr lang="fi-FI" dirty="0"/>
              <a:t> is </a:t>
            </a:r>
            <a:r>
              <a:rPr lang="fi-FI" dirty="0" err="1"/>
              <a:t>considered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CRC </a:t>
            </a:r>
            <a:r>
              <a:rPr lang="fi-FI" dirty="0" err="1"/>
              <a:t>Committee</a:t>
            </a:r>
            <a:endParaRPr lang="fi-FI" dirty="0"/>
          </a:p>
          <a:p>
            <a:r>
              <a:rPr lang="fi-FI" dirty="0"/>
              <a:t>The </a:t>
            </a:r>
            <a:r>
              <a:rPr lang="fi-FI" dirty="0" err="1"/>
              <a:t>Committee</a:t>
            </a:r>
            <a:r>
              <a:rPr lang="fi-FI" dirty="0"/>
              <a:t> </a:t>
            </a:r>
            <a:r>
              <a:rPr lang="fi-FI" dirty="0" err="1">
                <a:solidFill>
                  <a:srgbClr val="C00000"/>
                </a:solidFill>
              </a:rPr>
              <a:t>has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previously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paid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attention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/>
              <a:t>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harmfullness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Russian ”propaganda </a:t>
            </a:r>
            <a:r>
              <a:rPr lang="fi-FI" dirty="0" err="1"/>
              <a:t>laws</a:t>
            </a:r>
            <a:r>
              <a:rPr lang="fi-FI" dirty="0"/>
              <a:t>” for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children</a:t>
            </a:r>
            <a:r>
              <a:rPr lang="fi-FI" dirty="0"/>
              <a:t> and </a:t>
            </a:r>
            <a:r>
              <a:rPr lang="fi-FI" dirty="0" err="1"/>
              <a:t>young</a:t>
            </a:r>
            <a:r>
              <a:rPr lang="fi-FI" dirty="0"/>
              <a:t> </a:t>
            </a:r>
            <a:r>
              <a:rPr lang="fi-FI" dirty="0" err="1"/>
              <a:t>people</a:t>
            </a:r>
            <a:r>
              <a:rPr lang="fi-FI" dirty="0"/>
              <a:t> in </a:t>
            </a:r>
            <a:r>
              <a:rPr lang="fi-FI" dirty="0" err="1"/>
              <a:t>Russia</a:t>
            </a:r>
            <a:endParaRPr lang="fi-FI" dirty="0"/>
          </a:p>
          <a:p>
            <a:r>
              <a:rPr lang="fi-FI" dirty="0"/>
              <a:t>The </a:t>
            </a:r>
            <a:r>
              <a:rPr lang="fi-FI" dirty="0" err="1"/>
              <a:t>decision</a:t>
            </a:r>
            <a:r>
              <a:rPr lang="fi-FI" dirty="0"/>
              <a:t> of CRC </a:t>
            </a:r>
            <a:r>
              <a:rPr lang="fi-FI" dirty="0" err="1"/>
              <a:t>Committee</a:t>
            </a:r>
            <a:r>
              <a:rPr lang="fi-FI" dirty="0"/>
              <a:t> </a:t>
            </a:r>
            <a:r>
              <a:rPr lang="fi-FI" dirty="0">
                <a:solidFill>
                  <a:srgbClr val="C00000"/>
                </a:solidFill>
              </a:rPr>
              <a:t>is </a:t>
            </a:r>
            <a:r>
              <a:rPr lang="fi-FI" dirty="0" err="1">
                <a:solidFill>
                  <a:srgbClr val="C00000"/>
                </a:solidFill>
              </a:rPr>
              <a:t>not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legally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binding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/>
              <a:t>in a </a:t>
            </a:r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, for </a:t>
            </a:r>
            <a:r>
              <a:rPr lang="fi-FI" dirty="0" err="1"/>
              <a:t>example</a:t>
            </a:r>
            <a:r>
              <a:rPr lang="fi-FI" dirty="0"/>
              <a:t>, </a:t>
            </a:r>
            <a:r>
              <a:rPr lang="fi-FI" dirty="0" err="1"/>
              <a:t>decisions</a:t>
            </a:r>
            <a:r>
              <a:rPr lang="fi-FI" dirty="0"/>
              <a:t> of European </a:t>
            </a:r>
            <a:r>
              <a:rPr lang="fi-FI" dirty="0" err="1"/>
              <a:t>Court</a:t>
            </a:r>
            <a:r>
              <a:rPr lang="fi-FI" dirty="0"/>
              <a:t> of Human Rights (</a:t>
            </a:r>
            <a:r>
              <a:rPr lang="fi-FI" dirty="0" err="1"/>
              <a:t>Strassbourg</a:t>
            </a:r>
            <a:r>
              <a:rPr lang="fi-FI" dirty="0"/>
              <a:t>)</a:t>
            </a:r>
          </a:p>
          <a:p>
            <a:r>
              <a:rPr lang="fi-FI" dirty="0"/>
              <a:t>A country </a:t>
            </a:r>
            <a:r>
              <a:rPr lang="fi-FI" dirty="0" err="1"/>
              <a:t>like</a:t>
            </a:r>
            <a:r>
              <a:rPr lang="fi-FI" dirty="0"/>
              <a:t> Finland </a:t>
            </a:r>
            <a:r>
              <a:rPr lang="fi-FI" dirty="0" err="1">
                <a:solidFill>
                  <a:srgbClr val="C00000"/>
                </a:solidFill>
              </a:rPr>
              <a:t>might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>
                <a:solidFill>
                  <a:srgbClr val="C00000"/>
                </a:solidFill>
              </a:rPr>
              <a:t>change</a:t>
            </a:r>
            <a:r>
              <a:rPr lang="fi-FI" dirty="0">
                <a:solidFill>
                  <a:srgbClr val="C00000"/>
                </a:solidFill>
              </a:rPr>
              <a:t>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decision</a:t>
            </a:r>
            <a:r>
              <a:rPr lang="fi-FI" dirty="0"/>
              <a:t>, </a:t>
            </a:r>
            <a:r>
              <a:rPr lang="fi-FI" dirty="0" err="1"/>
              <a:t>or</a:t>
            </a:r>
            <a:r>
              <a:rPr lang="fi-FI" dirty="0"/>
              <a:t> at </a:t>
            </a:r>
            <a:r>
              <a:rPr lang="fi-FI" dirty="0" err="1"/>
              <a:t>least</a:t>
            </a:r>
            <a:r>
              <a:rPr lang="fi-FI" dirty="0"/>
              <a:t> </a:t>
            </a:r>
            <a:r>
              <a:rPr lang="fi-FI" dirty="0" err="1"/>
              <a:t>revise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future</a:t>
            </a:r>
            <a:r>
              <a:rPr lang="fi-FI" dirty="0"/>
              <a:t> </a:t>
            </a:r>
            <a:r>
              <a:rPr lang="fi-FI" dirty="0" err="1"/>
              <a:t>procedures</a:t>
            </a:r>
            <a:endParaRPr lang="fi-FI" dirty="0"/>
          </a:p>
          <a:p>
            <a:r>
              <a:rPr lang="fi-FI" dirty="0"/>
              <a:t>At </a:t>
            </a:r>
            <a:r>
              <a:rPr lang="fi-FI" dirty="0" err="1"/>
              <a:t>least</a:t>
            </a:r>
            <a:r>
              <a:rPr lang="fi-FI" dirty="0"/>
              <a:t> </a:t>
            </a:r>
            <a:r>
              <a:rPr lang="fi-FI" dirty="0" err="1"/>
              <a:t>rights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children</a:t>
            </a:r>
            <a:r>
              <a:rPr lang="fi-FI" dirty="0"/>
              <a:t> in </a:t>
            </a:r>
            <a:r>
              <a:rPr lang="fi-FI" dirty="0" err="1"/>
              <a:t>rainbow</a:t>
            </a:r>
            <a:r>
              <a:rPr lang="fi-FI" dirty="0"/>
              <a:t> </a:t>
            </a:r>
            <a:r>
              <a:rPr lang="fi-FI" dirty="0" err="1"/>
              <a:t>families</a:t>
            </a:r>
            <a:r>
              <a:rPr lang="fi-FI" dirty="0"/>
              <a:t>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raised</a:t>
            </a:r>
            <a:r>
              <a:rPr lang="fi-FI" dirty="0"/>
              <a:t> on </a:t>
            </a:r>
            <a:r>
              <a:rPr lang="fi-FI" dirty="0">
                <a:solidFill>
                  <a:srgbClr val="C00000"/>
                </a:solidFill>
              </a:rPr>
              <a:t>a </a:t>
            </a:r>
            <a:r>
              <a:rPr lang="fi-FI" dirty="0" err="1">
                <a:solidFill>
                  <a:srgbClr val="C00000"/>
                </a:solidFill>
              </a:rPr>
              <a:t>global</a:t>
            </a:r>
            <a:r>
              <a:rPr lang="fi-FI" dirty="0">
                <a:solidFill>
                  <a:srgbClr val="C00000"/>
                </a:solidFill>
              </a:rPr>
              <a:t> UN </a:t>
            </a:r>
            <a:r>
              <a:rPr lang="fi-FI" dirty="0" err="1">
                <a:solidFill>
                  <a:srgbClr val="C00000"/>
                </a:solidFill>
              </a:rPr>
              <a:t>level</a:t>
            </a:r>
            <a:endParaRPr lang="fi-FI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860287"/>
      </p:ext>
    </p:extLst>
  </p:cSld>
  <p:clrMapOvr>
    <a:masterClrMapping/>
  </p:clrMapOvr>
</p:sld>
</file>

<file path=ppt/theme/theme1.xml><?xml version="1.0" encoding="utf-8"?>
<a:theme xmlns:a="http://schemas.openxmlformats.org/drawingml/2006/main" name="Sateenkaariperheet powerpointmalli">
  <a:themeElements>
    <a:clrScheme name="Sateenkaariperheet2">
      <a:dk1>
        <a:srgbClr val="002932"/>
      </a:dk1>
      <a:lt1>
        <a:srgbClr val="FFFFFF"/>
      </a:lt1>
      <a:dk2>
        <a:srgbClr val="002932"/>
      </a:dk2>
      <a:lt2>
        <a:srgbClr val="FFFFFF"/>
      </a:lt2>
      <a:accent1>
        <a:srgbClr val="F08100"/>
      </a:accent1>
      <a:accent2>
        <a:srgbClr val="0B8D7A"/>
      </a:accent2>
      <a:accent3>
        <a:srgbClr val="A84C83"/>
      </a:accent3>
      <a:accent4>
        <a:srgbClr val="F08100"/>
      </a:accent4>
      <a:accent5>
        <a:srgbClr val="0B8D7A"/>
      </a:accent5>
      <a:accent6>
        <a:srgbClr val="A84C83"/>
      </a:accent6>
      <a:hlink>
        <a:srgbClr val="A84C83"/>
      </a:hlink>
      <a:folHlink>
        <a:srgbClr val="A84C83"/>
      </a:folHlink>
    </a:clrScheme>
    <a:fontScheme name="Sateenkaariperheet">
      <a:majorFont>
        <a:latin typeface="Titillium Bold"/>
        <a:ea typeface=""/>
        <a:cs typeface=""/>
      </a:majorFont>
      <a:minorFont>
        <a:latin typeface="Helvetica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teenkaariperheet powerpointmalli" id="{E944C49F-91E3-42AA-924E-2ED67C4482E2}" vid="{02C19C39-F0D5-4949-A7D9-ED27E1C29AF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ateenkaariperheet ry">
    <a:dk1>
      <a:srgbClr val="F08100"/>
    </a:dk1>
    <a:lt1>
      <a:srgbClr val="FFFFFF"/>
    </a:lt1>
    <a:dk2>
      <a:srgbClr val="002932"/>
    </a:dk2>
    <a:lt2>
      <a:srgbClr val="FFFFFF"/>
    </a:lt2>
    <a:accent1>
      <a:srgbClr val="0B8D7A"/>
    </a:accent1>
    <a:accent2>
      <a:srgbClr val="F08100"/>
    </a:accent2>
    <a:accent3>
      <a:srgbClr val="A84C83"/>
    </a:accent3>
    <a:accent4>
      <a:srgbClr val="0B8D7A"/>
    </a:accent4>
    <a:accent5>
      <a:srgbClr val="F08100"/>
    </a:accent5>
    <a:accent6>
      <a:srgbClr val="A84C83"/>
    </a:accent6>
    <a:hlink>
      <a:srgbClr val="A84C83"/>
    </a:hlink>
    <a:folHlink>
      <a:srgbClr val="A84C8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Sateenkaariperheet powerpointmalli</Template>
  <TotalTime>700</TotalTime>
  <Words>576</Words>
  <Application>Microsoft Office PowerPoint</Application>
  <PresentationFormat>Näytössä katseltava diaesitys (4:3)</PresentationFormat>
  <Paragraphs>56</Paragraphs>
  <Slides>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 Regular</vt:lpstr>
      <vt:lpstr>Titillium Bold</vt:lpstr>
      <vt:lpstr>Sateenkaariperheet powerpointmalli</vt:lpstr>
      <vt:lpstr>CRC Committee and a case of individual communication by a rainbow family</vt:lpstr>
      <vt:lpstr>PowerPoint-esitys</vt:lpstr>
      <vt:lpstr>Individual communications</vt:lpstr>
      <vt:lpstr>A.B. versus Finland (51/2018)</vt:lpstr>
      <vt:lpstr>The Role of an LGBTI Association</vt:lpstr>
      <vt:lpstr>Claim of the Communication</vt:lpstr>
      <vt:lpstr>Argumentation</vt:lpstr>
      <vt:lpstr>Argumentation</vt:lpstr>
      <vt:lpstr>The Significance of the Case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Juha Jämsä</dc:creator>
  <cp:lastModifiedBy>Juha Jämsä</cp:lastModifiedBy>
  <cp:revision>3</cp:revision>
  <dcterms:created xsi:type="dcterms:W3CDTF">2018-10-30T13:30:28Z</dcterms:created>
  <dcterms:modified xsi:type="dcterms:W3CDTF">2019-03-07T17:28:44Z</dcterms:modified>
</cp:coreProperties>
</file>